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305" r:id="rId3"/>
    <p:sldId id="298" r:id="rId4"/>
    <p:sldId id="312" r:id="rId5"/>
    <p:sldId id="337" r:id="rId6"/>
    <p:sldId id="314" r:id="rId7"/>
    <p:sldId id="338" r:id="rId8"/>
    <p:sldId id="316" r:id="rId9"/>
    <p:sldId id="362" r:id="rId10"/>
    <p:sldId id="359" r:id="rId11"/>
    <p:sldId id="318" r:id="rId12"/>
    <p:sldId id="357" r:id="rId13"/>
    <p:sldId id="354" r:id="rId14"/>
    <p:sldId id="355" r:id="rId15"/>
    <p:sldId id="347" r:id="rId16"/>
    <p:sldId id="319" r:id="rId17"/>
    <p:sldId id="320" r:id="rId18"/>
    <p:sldId id="321" r:id="rId19"/>
    <p:sldId id="325" r:id="rId20"/>
    <p:sldId id="327" r:id="rId21"/>
    <p:sldId id="328" r:id="rId22"/>
    <p:sldId id="329" r:id="rId23"/>
    <p:sldId id="331" r:id="rId24"/>
    <p:sldId id="284" r:id="rId25"/>
    <p:sldId id="348" r:id="rId26"/>
    <p:sldId id="361" r:id="rId27"/>
    <p:sldId id="349" r:id="rId28"/>
    <p:sldId id="350" r:id="rId29"/>
    <p:sldId id="363" r:id="rId30"/>
    <p:sldId id="364" r:id="rId31"/>
    <p:sldId id="365"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19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86" d="100"/>
          <a:sy n="86" d="100"/>
        </p:scale>
        <p:origin x="552" y="5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304"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0B80F9B-F91B-412E-AFB6-204534AEEEF3}" type="datetimeFigureOut">
              <a:rPr lang="en-US" smtClean="0"/>
              <a:t>10/29/2020</a:t>
            </a:fld>
            <a:endParaRPr lang="en-US"/>
          </a:p>
        </p:txBody>
      </p:sp>
      <p:sp>
        <p:nvSpPr>
          <p:cNvPr id="4" name="Footer Placeholder 3"/>
          <p:cNvSpPr>
            <a:spLocks noGrp="1"/>
          </p:cNvSpPr>
          <p:nvPr>
            <p:ph type="ftr" sz="quarter" idx="2"/>
          </p:nvPr>
        </p:nvSpPr>
        <p:spPr>
          <a:xfrm>
            <a:off x="1" y="8830660"/>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60"/>
            <a:ext cx="3038145" cy="465742"/>
          </a:xfrm>
          <a:prstGeom prst="rect">
            <a:avLst/>
          </a:prstGeom>
        </p:spPr>
        <p:txBody>
          <a:bodyPr vert="horz" lIns="88139" tIns="44070" rIns="88139" bIns="44070" rtlCol="0" anchor="b"/>
          <a:lstStyle>
            <a:lvl1pPr algn="r">
              <a:defRPr sz="1200"/>
            </a:lvl1pPr>
          </a:lstStyle>
          <a:p>
            <a:fld id="{30C284CB-8A5C-4B76-872E-354EFA10176E}" type="slidenum">
              <a:rPr lang="en-US" smtClean="0"/>
              <a:t>‹#›</a:t>
            </a:fld>
            <a:endParaRPr lang="en-US"/>
          </a:p>
        </p:txBody>
      </p:sp>
    </p:spTree>
    <p:extLst>
      <p:ext uri="{BB962C8B-B14F-4D97-AF65-F5344CB8AC3E}">
        <p14:creationId xmlns:p14="http://schemas.microsoft.com/office/powerpoint/2010/main" val="2854300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6"/>
          </a:xfrm>
          <a:prstGeom prst="rect">
            <a:avLst/>
          </a:prstGeom>
        </p:spPr>
        <p:txBody>
          <a:bodyPr vert="horz" lIns="91440" tIns="45720" rIns="91440" bIns="45720" rtlCol="0"/>
          <a:lstStyle>
            <a:lvl1pPr algn="r">
              <a:defRPr sz="1200"/>
            </a:lvl1pPr>
          </a:lstStyle>
          <a:p>
            <a:fld id="{89BC2426-81D2-4CE9-B7FD-79FA4F7FEB51}" type="datetimeFigureOut">
              <a:rPr lang="en-US" smtClean="0"/>
              <a:t>10/29/2020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6"/>
            <a:ext cx="5607050" cy="366077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6"/>
            <a:ext cx="3038475" cy="466726"/>
          </a:xfrm>
          <a:prstGeom prst="rect">
            <a:avLst/>
          </a:prstGeom>
        </p:spPr>
        <p:txBody>
          <a:bodyPr vert="horz" lIns="91440" tIns="45720" rIns="91440" bIns="45720" rtlCol="0" anchor="b"/>
          <a:lstStyle>
            <a:lvl1pPr algn="r">
              <a:defRPr sz="1200"/>
            </a:lvl1pPr>
          </a:lstStyle>
          <a:p>
            <a:fld id="{98FB04F5-5BB8-4D6E-9918-A2ADF5F8F925}" type="slidenum">
              <a:rPr lang="en-US" smtClean="0"/>
              <a:t>‹#›</a:t>
            </a:fld>
            <a:endParaRPr lang="en-US"/>
          </a:p>
        </p:txBody>
      </p:sp>
    </p:spTree>
    <p:extLst>
      <p:ext uri="{BB962C8B-B14F-4D97-AF65-F5344CB8AC3E}">
        <p14:creationId xmlns:p14="http://schemas.microsoft.com/office/powerpoint/2010/main" val="324982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B04F5-5BB8-4D6E-9918-A2ADF5F8F925}" type="slidenum">
              <a:rPr lang="en-US" smtClean="0"/>
              <a:t>1</a:t>
            </a:fld>
            <a:endParaRPr lang="en-US"/>
          </a:p>
        </p:txBody>
      </p:sp>
    </p:spTree>
    <p:extLst>
      <p:ext uri="{BB962C8B-B14F-4D97-AF65-F5344CB8AC3E}">
        <p14:creationId xmlns:p14="http://schemas.microsoft.com/office/powerpoint/2010/main" val="32538056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17</a:t>
            </a:fld>
            <a:endParaRPr lang="en-US"/>
          </a:p>
        </p:txBody>
      </p:sp>
    </p:spTree>
    <p:extLst>
      <p:ext uri="{BB962C8B-B14F-4D97-AF65-F5344CB8AC3E}">
        <p14:creationId xmlns:p14="http://schemas.microsoft.com/office/powerpoint/2010/main" val="1020203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18</a:t>
            </a:fld>
            <a:endParaRPr lang="en-US"/>
          </a:p>
        </p:txBody>
      </p:sp>
    </p:spTree>
    <p:extLst>
      <p:ext uri="{BB962C8B-B14F-4D97-AF65-F5344CB8AC3E}">
        <p14:creationId xmlns:p14="http://schemas.microsoft.com/office/powerpoint/2010/main" val="1937203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19</a:t>
            </a:fld>
            <a:endParaRPr lang="en-US"/>
          </a:p>
        </p:txBody>
      </p:sp>
    </p:spTree>
    <p:extLst>
      <p:ext uri="{BB962C8B-B14F-4D97-AF65-F5344CB8AC3E}">
        <p14:creationId xmlns:p14="http://schemas.microsoft.com/office/powerpoint/2010/main" val="3211872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20</a:t>
            </a:fld>
            <a:endParaRPr lang="en-US"/>
          </a:p>
        </p:txBody>
      </p:sp>
    </p:spTree>
    <p:extLst>
      <p:ext uri="{BB962C8B-B14F-4D97-AF65-F5344CB8AC3E}">
        <p14:creationId xmlns:p14="http://schemas.microsoft.com/office/powerpoint/2010/main" val="1463222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21</a:t>
            </a:fld>
            <a:endParaRPr lang="en-US"/>
          </a:p>
        </p:txBody>
      </p:sp>
    </p:spTree>
    <p:extLst>
      <p:ext uri="{BB962C8B-B14F-4D97-AF65-F5344CB8AC3E}">
        <p14:creationId xmlns:p14="http://schemas.microsoft.com/office/powerpoint/2010/main" val="260406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22</a:t>
            </a:fld>
            <a:endParaRPr lang="en-US"/>
          </a:p>
        </p:txBody>
      </p:sp>
    </p:spTree>
    <p:extLst>
      <p:ext uri="{BB962C8B-B14F-4D97-AF65-F5344CB8AC3E}">
        <p14:creationId xmlns:p14="http://schemas.microsoft.com/office/powerpoint/2010/main" val="893332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23</a:t>
            </a:fld>
            <a:endParaRPr lang="en-US"/>
          </a:p>
        </p:txBody>
      </p:sp>
    </p:spTree>
    <p:extLst>
      <p:ext uri="{BB962C8B-B14F-4D97-AF65-F5344CB8AC3E}">
        <p14:creationId xmlns:p14="http://schemas.microsoft.com/office/powerpoint/2010/main" val="226157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6 basic component sets involved.</a:t>
            </a:r>
          </a:p>
          <a:p>
            <a:endParaRPr lang="en-US" dirty="0"/>
          </a:p>
          <a:p>
            <a:r>
              <a:rPr lang="en-US" dirty="0"/>
              <a:t>Touchscreen monitor display in the front cab</a:t>
            </a:r>
          </a:p>
          <a:p>
            <a:endParaRPr lang="en-US" dirty="0"/>
          </a:p>
          <a:p>
            <a:r>
              <a:rPr lang="en-US" dirty="0"/>
              <a:t>Smart cylinders in each paint carriage</a:t>
            </a:r>
          </a:p>
          <a:p>
            <a:endParaRPr lang="en-US" dirty="0"/>
          </a:p>
          <a:p>
            <a:r>
              <a:rPr lang="en-US" dirty="0"/>
              <a:t>Valve body system to move the Smart Cylinders. </a:t>
            </a:r>
          </a:p>
          <a:p>
            <a:endParaRPr lang="en-US" dirty="0"/>
          </a:p>
          <a:p>
            <a:r>
              <a:rPr lang="en-US" dirty="0"/>
              <a:t>Waterproof Computer Control Cabinet on truck deck, with all wires run to it</a:t>
            </a:r>
          </a:p>
          <a:p>
            <a:endParaRPr lang="en-US" dirty="0"/>
          </a:p>
          <a:p>
            <a:r>
              <a:rPr lang="en-US" dirty="0"/>
              <a:t>Paint Gun control box to turn guns on and off</a:t>
            </a:r>
          </a:p>
          <a:p>
            <a:endParaRPr lang="en-US" dirty="0"/>
          </a:p>
          <a:p>
            <a:r>
              <a:rPr lang="en-US" dirty="0"/>
              <a:t>Cameras mounted on each side of the truck to see the worn and newly applied markings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24</a:t>
            </a:fld>
            <a:endParaRPr lang="en-US"/>
          </a:p>
        </p:txBody>
      </p:sp>
    </p:spTree>
    <p:extLst>
      <p:ext uri="{BB962C8B-B14F-4D97-AF65-F5344CB8AC3E}">
        <p14:creationId xmlns:p14="http://schemas.microsoft.com/office/powerpoint/2010/main" val="278113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3</a:t>
            </a:fld>
            <a:endParaRPr lang="en-US"/>
          </a:p>
        </p:txBody>
      </p:sp>
    </p:spTree>
    <p:extLst>
      <p:ext uri="{BB962C8B-B14F-4D97-AF65-F5344CB8AC3E}">
        <p14:creationId xmlns:p14="http://schemas.microsoft.com/office/powerpoint/2010/main" val="188512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4</a:t>
            </a:fld>
            <a:endParaRPr lang="en-US"/>
          </a:p>
        </p:txBody>
      </p:sp>
    </p:spTree>
    <p:extLst>
      <p:ext uri="{BB962C8B-B14F-4D97-AF65-F5344CB8AC3E}">
        <p14:creationId xmlns:p14="http://schemas.microsoft.com/office/powerpoint/2010/main" val="82656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5</a:t>
            </a:fld>
            <a:endParaRPr lang="en-US"/>
          </a:p>
        </p:txBody>
      </p:sp>
    </p:spTree>
    <p:extLst>
      <p:ext uri="{BB962C8B-B14F-4D97-AF65-F5344CB8AC3E}">
        <p14:creationId xmlns:p14="http://schemas.microsoft.com/office/powerpoint/2010/main" val="4064678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6</a:t>
            </a:fld>
            <a:endParaRPr lang="en-US"/>
          </a:p>
        </p:txBody>
      </p:sp>
    </p:spTree>
    <p:extLst>
      <p:ext uri="{BB962C8B-B14F-4D97-AF65-F5344CB8AC3E}">
        <p14:creationId xmlns:p14="http://schemas.microsoft.com/office/powerpoint/2010/main" val="1185214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7</a:t>
            </a:fld>
            <a:endParaRPr lang="en-US"/>
          </a:p>
        </p:txBody>
      </p:sp>
    </p:spTree>
    <p:extLst>
      <p:ext uri="{BB962C8B-B14F-4D97-AF65-F5344CB8AC3E}">
        <p14:creationId xmlns:p14="http://schemas.microsoft.com/office/powerpoint/2010/main" val="113936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8</a:t>
            </a:fld>
            <a:endParaRPr lang="en-US"/>
          </a:p>
        </p:txBody>
      </p:sp>
    </p:spTree>
    <p:extLst>
      <p:ext uri="{BB962C8B-B14F-4D97-AF65-F5344CB8AC3E}">
        <p14:creationId xmlns:p14="http://schemas.microsoft.com/office/powerpoint/2010/main" val="1583575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11</a:t>
            </a:fld>
            <a:endParaRPr lang="en-US"/>
          </a:p>
        </p:txBody>
      </p:sp>
    </p:spTree>
    <p:extLst>
      <p:ext uri="{BB962C8B-B14F-4D97-AF65-F5344CB8AC3E}">
        <p14:creationId xmlns:p14="http://schemas.microsoft.com/office/powerpoint/2010/main" val="2855462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LimnTech Scientific grew out of Doug </a:t>
            </a:r>
            <a:r>
              <a:rPr lang="en-US" dirty="0" err="1"/>
              <a:t>Dolinars’s</a:t>
            </a:r>
            <a:r>
              <a:rPr lang="en-US" dirty="0"/>
              <a:t> frustration with having employees being in dangerous situations while laying out road markings after re-paving. </a:t>
            </a:r>
          </a:p>
          <a:p>
            <a:endParaRPr lang="en-US" dirty="0"/>
          </a:p>
          <a:p>
            <a:r>
              <a:rPr lang="en-US" dirty="0"/>
              <a:t>Doug’s mechanical engineering background forms his basis for uniquely engineering solutions to make task safer. He brought in Bill Haller from Lehigh University to lead the electrical and software side of the robotic solutions to tasks. All of LimnTech Scientific engineers are from </a:t>
            </a:r>
            <a:r>
              <a:rPr lang="en-US" dirty="0" err="1"/>
              <a:t>LeHigh</a:t>
            </a:r>
            <a:r>
              <a:rPr lang="en-US" dirty="0"/>
              <a:t>. </a:t>
            </a:r>
          </a:p>
          <a:p>
            <a:endParaRPr lang="en-US" dirty="0"/>
          </a:p>
          <a:p>
            <a:r>
              <a:rPr lang="en-US" dirty="0"/>
              <a:t>This blend of engineers with actual road marking company operation experience leads us to be able to develop products that works for customers. </a:t>
            </a:r>
          </a:p>
          <a:p>
            <a:endParaRPr lang="en-US" dirty="0"/>
          </a:p>
          <a:p>
            <a:r>
              <a:rPr lang="en-US" dirty="0"/>
              <a:t>The LifeMark-75 was designed to record road marking location prior to re-paving and then be able to place layout marks from the truck all at traffic speed,  in safety. </a:t>
            </a:r>
          </a:p>
          <a:p>
            <a:r>
              <a:rPr lang="en-US" dirty="0"/>
              <a:t>The keys I we get the operator out of the dangerous situation. We are also much more time productive. </a:t>
            </a:r>
          </a:p>
          <a:p>
            <a:endParaRPr lang="en-US" dirty="0"/>
          </a:p>
          <a:p>
            <a:r>
              <a:rPr lang="en-US" dirty="0"/>
              <a:t>The LifeMArk-75 is in operation across North America. </a:t>
            </a:r>
          </a:p>
          <a:p>
            <a:endParaRPr lang="en-US" dirty="0"/>
          </a:p>
          <a:p>
            <a:endParaRPr lang="en-US" dirty="0"/>
          </a:p>
        </p:txBody>
      </p:sp>
      <p:sp>
        <p:nvSpPr>
          <p:cNvPr id="4" name="Slide Number Placeholder 3"/>
          <p:cNvSpPr>
            <a:spLocks noGrp="1"/>
          </p:cNvSpPr>
          <p:nvPr>
            <p:ph type="sldNum" sz="quarter" idx="5"/>
          </p:nvPr>
        </p:nvSpPr>
        <p:spPr/>
        <p:txBody>
          <a:bodyPr/>
          <a:lstStyle/>
          <a:p>
            <a:fld id="{98FB04F5-5BB8-4D6E-9918-A2ADF5F8F925}" type="slidenum">
              <a:rPr lang="en-US" smtClean="0"/>
              <a:t>16</a:t>
            </a:fld>
            <a:endParaRPr lang="en-US"/>
          </a:p>
        </p:txBody>
      </p:sp>
    </p:spTree>
    <p:extLst>
      <p:ext uri="{BB962C8B-B14F-4D97-AF65-F5344CB8AC3E}">
        <p14:creationId xmlns:p14="http://schemas.microsoft.com/office/powerpoint/2010/main" val="334774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C3EE68B-052C-4DBD-B9BA-5E92E42FD22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4181751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EE68B-052C-4DBD-B9BA-5E92E42FD22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371697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EE68B-052C-4DBD-B9BA-5E92E42FD22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276236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3EE68B-052C-4DBD-B9BA-5E92E42FD22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345129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3EE68B-052C-4DBD-B9BA-5E92E42FD22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3389299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3EE68B-052C-4DBD-B9BA-5E92E42FD22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243220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3EE68B-052C-4DBD-B9BA-5E92E42FD22E}" type="datetimeFigureOut">
              <a:rPr lang="en-US" smtClean="0"/>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1350803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3EE68B-052C-4DBD-B9BA-5E92E42FD22E}" type="datetimeFigureOut">
              <a:rPr lang="en-US" smtClean="0"/>
              <a:t>10/29/2020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4201128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3EE68B-052C-4DBD-B9BA-5E92E42FD22E}" type="datetimeFigureOut">
              <a:rPr lang="en-US" smtClean="0"/>
              <a:t>10/29/2020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2912040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EE68B-052C-4DBD-B9BA-5E92E42FD22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3642772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3EE68B-052C-4DBD-B9BA-5E92E42FD22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6451AF-E22D-47F6-80EA-2B00A79CE889}" type="slidenum">
              <a:rPr lang="en-US" smtClean="0"/>
              <a:t>‹#›</a:t>
            </a:fld>
            <a:endParaRPr lang="en-US"/>
          </a:p>
        </p:txBody>
      </p:sp>
    </p:spTree>
    <p:extLst>
      <p:ext uri="{BB962C8B-B14F-4D97-AF65-F5344CB8AC3E}">
        <p14:creationId xmlns:p14="http://schemas.microsoft.com/office/powerpoint/2010/main" val="2209729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EE68B-052C-4DBD-B9BA-5E92E42FD22E}" type="datetimeFigureOut">
              <a:rPr lang="en-US" smtClean="0"/>
              <a:t>10/29/2020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6451AF-E22D-47F6-80EA-2B00A79CE889}" type="slidenum">
              <a:rPr lang="en-US" smtClean="0"/>
              <a:t>‹#›</a:t>
            </a:fld>
            <a:endParaRPr lang="en-US"/>
          </a:p>
        </p:txBody>
      </p:sp>
    </p:spTree>
    <p:extLst>
      <p:ext uri="{BB962C8B-B14F-4D97-AF65-F5344CB8AC3E}">
        <p14:creationId xmlns:p14="http://schemas.microsoft.com/office/powerpoint/2010/main" val="150621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20-10-29%20Automated%20Layout%20system%20Improvements\Media1.mp4" TargetMode="External"/><Relationship Id="rId1" Type="http://schemas.microsoft.com/office/2007/relationships/media" Target="file:///E:\2020-10-29%20Automated%20Layout%20system%20Improvements\Media1.mp4" TargetMode="Externa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20-10-29%20Automated%20Layout%20system%20Improvements\Media4.mp4" TargetMode="External"/><Relationship Id="rId1" Type="http://schemas.microsoft.com/office/2007/relationships/media" Target="file:///E:\2020-10-29%20Automated%20Layout%20system%20Improvements\Media4.mp4"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20-10-29%20Automated%20Layout%20system%20Improvements\Multi%20Size%20and%20Color%20Skip%20Video.MOV" TargetMode="External"/><Relationship Id="rId1" Type="http://schemas.microsoft.com/office/2007/relationships/media" Target="file:///E:\2020-10-29%20Automated%20Layout%20system%20Improvements\Multi%20Size%20and%20Color%20Skip%20Video.MOV" TargetMode="Externa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E:\2020-10-29%20Automated%20Layout%20system%20Improvements\DJI_0213_Trim.mp4" TargetMode="External"/><Relationship Id="rId1" Type="http://schemas.microsoft.com/office/2007/relationships/media" Target="file:///E:\2020-10-29%20Automated%20Layout%20system%20Improvements\DJI_0213_Trim.mp4"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600" y="331201"/>
            <a:ext cx="11455200" cy="976106"/>
          </a:xfrm>
        </p:spPr>
        <p:txBody>
          <a:bodyPr>
            <a:normAutofit/>
          </a:bodyPr>
          <a:lstStyle/>
          <a:p>
            <a:pPr>
              <a:lnSpc>
                <a:spcPct val="100000"/>
              </a:lnSpc>
            </a:pPr>
            <a:r>
              <a:rPr lang="en-US" sz="4800" b="1" dirty="0"/>
              <a:t>Automated Striping System Improvements </a:t>
            </a:r>
            <a:endParaRPr lang="en-US" dirty="0"/>
          </a:p>
        </p:txBody>
      </p:sp>
      <p:sp>
        <p:nvSpPr>
          <p:cNvPr id="4" name="Rectangle 3"/>
          <p:cNvSpPr/>
          <p:nvPr/>
        </p:nvSpPr>
        <p:spPr>
          <a:xfrm>
            <a:off x="5140445" y="5603470"/>
            <a:ext cx="6096000" cy="923330"/>
          </a:xfrm>
          <a:prstGeom prst="rect">
            <a:avLst/>
          </a:prstGeom>
        </p:spPr>
        <p:txBody>
          <a:bodyPr>
            <a:spAutoFit/>
          </a:bodyPr>
          <a:lstStyle/>
          <a:p>
            <a:r>
              <a:rPr lang="en-US" dirty="0">
                <a:latin typeface="Century Gothic" panose="020B0502020202020204" pitchFamily="34" charset="0"/>
              </a:rPr>
              <a:t>Chris Davies</a:t>
            </a:r>
          </a:p>
          <a:p>
            <a:r>
              <a:rPr lang="en-US" dirty="0">
                <a:latin typeface="Century Gothic" panose="020B0502020202020204" pitchFamily="34" charset="0"/>
              </a:rPr>
              <a:t> 215-240-2223</a:t>
            </a:r>
          </a:p>
          <a:p>
            <a:r>
              <a:rPr lang="en-US" dirty="0">
                <a:latin typeface="Century Gothic" panose="020B0502020202020204" pitchFamily="34" charset="0"/>
              </a:rPr>
              <a:t>chrisdavies@limntech.com</a:t>
            </a:r>
          </a:p>
        </p:txBody>
      </p:sp>
      <p:pic>
        <p:nvPicPr>
          <p:cNvPr id="5" name="Image3"/>
          <p:cNvPicPr/>
          <p:nvPr/>
        </p:nvPicPr>
        <p:blipFill>
          <a:blip r:embed="rId3"/>
          <a:stretch>
            <a:fillRect/>
          </a:stretch>
        </p:blipFill>
        <p:spPr bwMode="auto">
          <a:xfrm>
            <a:off x="3123260" y="5603470"/>
            <a:ext cx="1628775" cy="759639"/>
          </a:xfrm>
          <a:prstGeom prst="rect">
            <a:avLst/>
          </a:prstGeom>
        </p:spPr>
      </p:pic>
      <p:sp>
        <p:nvSpPr>
          <p:cNvPr id="6" name="Rectangle 5"/>
          <p:cNvSpPr/>
          <p:nvPr/>
        </p:nvSpPr>
        <p:spPr>
          <a:xfrm>
            <a:off x="7546040" y="5084618"/>
            <a:ext cx="3690405" cy="1169551"/>
          </a:xfrm>
          <a:prstGeom prst="rect">
            <a:avLst/>
          </a:prstGeom>
        </p:spPr>
        <p:txBody>
          <a:bodyPr wrap="square">
            <a:spAutoFit/>
          </a:bodyPr>
          <a:lstStyle/>
          <a:p>
            <a:pPr algn="r">
              <a:spcBef>
                <a:spcPts val="7560"/>
              </a:spcBef>
              <a:tabLst>
                <a:tab pos="4221374" algn="ctr"/>
                <a:tab pos="8442749" algn="r"/>
              </a:tabLst>
            </a:pPr>
            <a:r>
              <a:rPr lang="en-US" sz="1400" dirty="0">
                <a:solidFill>
                  <a:srgbClr val="00000A"/>
                </a:solidFill>
                <a:latin typeface="Century Gothic" panose="020B0502020202020204" pitchFamily="34" charset="0"/>
                <a:ea typeface="Liberation Serif" panose="02020603050405020304" pitchFamily="18" charset="0"/>
              </a:rPr>
              <a:t>515 </a:t>
            </a:r>
            <a:r>
              <a:rPr lang="en-US" sz="1400" dirty="0" err="1">
                <a:solidFill>
                  <a:srgbClr val="00000A"/>
                </a:solidFill>
                <a:latin typeface="Century Gothic" panose="020B0502020202020204" pitchFamily="34" charset="0"/>
                <a:ea typeface="Liberation Serif" panose="02020603050405020304" pitchFamily="18" charset="0"/>
              </a:rPr>
              <a:t>Hagey</a:t>
            </a:r>
            <a:r>
              <a:rPr lang="en-US" sz="1400" dirty="0">
                <a:solidFill>
                  <a:srgbClr val="00000A"/>
                </a:solidFill>
                <a:latin typeface="Century Gothic" panose="020B0502020202020204" pitchFamily="34" charset="0"/>
                <a:ea typeface="Liberation Serif" panose="02020603050405020304" pitchFamily="18" charset="0"/>
              </a:rPr>
              <a:t> Rd.</a:t>
            </a:r>
            <a:endParaRPr lang="en-US" sz="1400" dirty="0">
              <a:solidFill>
                <a:srgbClr val="00000A"/>
              </a:solidFill>
              <a:latin typeface="Liberation Serif" panose="02020603050405020304" pitchFamily="18" charset="0"/>
              <a:ea typeface="Liberation Serif" panose="02020603050405020304" pitchFamily="18" charset="0"/>
            </a:endParaRPr>
          </a:p>
          <a:p>
            <a:pPr algn="r">
              <a:tabLst>
                <a:tab pos="4221374" algn="ctr"/>
                <a:tab pos="8442749" algn="r"/>
              </a:tabLst>
            </a:pPr>
            <a:r>
              <a:rPr lang="en-US" sz="1400" dirty="0">
                <a:solidFill>
                  <a:srgbClr val="00000A"/>
                </a:solidFill>
                <a:latin typeface="Century Gothic" panose="020B0502020202020204" pitchFamily="34" charset="0"/>
                <a:ea typeface="Liberation Serif" panose="02020603050405020304" pitchFamily="18" charset="0"/>
              </a:rPr>
              <a:t>Souderton, PA 18964</a:t>
            </a:r>
            <a:endParaRPr lang="en-US" sz="1400" dirty="0">
              <a:solidFill>
                <a:srgbClr val="00000A"/>
              </a:solidFill>
              <a:latin typeface="Liberation Serif" panose="02020603050405020304" pitchFamily="18" charset="0"/>
              <a:ea typeface="Liberation Serif" panose="02020603050405020304" pitchFamily="18" charset="0"/>
            </a:endParaRPr>
          </a:p>
          <a:p>
            <a:pPr algn="r">
              <a:tabLst>
                <a:tab pos="4221374" algn="ctr"/>
                <a:tab pos="8442749" algn="r"/>
              </a:tabLst>
            </a:pPr>
            <a:r>
              <a:rPr lang="en-US" sz="1400" dirty="0">
                <a:solidFill>
                  <a:srgbClr val="00000A"/>
                </a:solidFill>
                <a:latin typeface="Century Gothic" panose="020B0502020202020204" pitchFamily="34" charset="0"/>
                <a:ea typeface="Liberation Serif" panose="02020603050405020304" pitchFamily="18" charset="0"/>
              </a:rPr>
              <a:t>215-703-5510 office</a:t>
            </a:r>
            <a:endParaRPr lang="en-US" sz="1400" dirty="0">
              <a:solidFill>
                <a:srgbClr val="00000A"/>
              </a:solidFill>
              <a:latin typeface="Liberation Serif" panose="02020603050405020304" pitchFamily="18" charset="0"/>
              <a:ea typeface="Liberation Serif" panose="02020603050405020304" pitchFamily="18" charset="0"/>
            </a:endParaRPr>
          </a:p>
          <a:p>
            <a:pPr algn="r">
              <a:tabLst>
                <a:tab pos="4221374" algn="ctr"/>
                <a:tab pos="8442749" algn="r"/>
              </a:tabLst>
            </a:pPr>
            <a:r>
              <a:rPr lang="en-US" sz="1400" dirty="0">
                <a:solidFill>
                  <a:srgbClr val="00000A"/>
                </a:solidFill>
                <a:latin typeface="Century Gothic" panose="020B0502020202020204" pitchFamily="34" charset="0"/>
                <a:ea typeface="Liberation Serif" panose="02020603050405020304" pitchFamily="18" charset="0"/>
              </a:rPr>
              <a:t>215-703-5511 fax</a:t>
            </a:r>
            <a:endParaRPr lang="en-US" sz="1400" dirty="0">
              <a:solidFill>
                <a:srgbClr val="00000A"/>
              </a:solidFill>
              <a:latin typeface="Liberation Serif" panose="02020603050405020304" pitchFamily="18" charset="0"/>
              <a:ea typeface="Liberation Serif" panose="02020603050405020304" pitchFamily="18" charset="0"/>
            </a:endParaRPr>
          </a:p>
          <a:p>
            <a:pPr algn="r">
              <a:tabLst>
                <a:tab pos="4221374" algn="ctr"/>
                <a:tab pos="8442749" algn="r"/>
              </a:tabLst>
            </a:pPr>
            <a:r>
              <a:rPr lang="en-US" sz="1400" dirty="0">
                <a:solidFill>
                  <a:srgbClr val="00000A"/>
                </a:solidFill>
                <a:latin typeface="Century Gothic" panose="020B0502020202020204" pitchFamily="34" charset="0"/>
                <a:ea typeface="Liberation Serif" panose="02020603050405020304" pitchFamily="18" charset="0"/>
              </a:rPr>
              <a:t>www.limntech.com</a:t>
            </a:r>
            <a:endParaRPr lang="en-US" sz="1400" dirty="0">
              <a:solidFill>
                <a:srgbClr val="00000A"/>
              </a:solidFill>
              <a:latin typeface="Liberation Serif" panose="02020603050405020304" pitchFamily="18" charset="0"/>
              <a:ea typeface="Liberation Serif" panose="02020603050405020304" pitchFamily="18" charset="0"/>
            </a:endParaRPr>
          </a:p>
        </p:txBody>
      </p:sp>
      <p:pic>
        <p:nvPicPr>
          <p:cNvPr id="8" name="Picture 7" descr="A truck is parked on the side of a road&#10;&#10;Description automatically generated">
            <a:extLst>
              <a:ext uri="{FF2B5EF4-FFF2-40B4-BE49-F238E27FC236}">
                <a16:creationId xmlns:a16="http://schemas.microsoft.com/office/drawing/2014/main" id="{ED3580CE-58FC-4128-8B46-569829FB0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9754" y="1400175"/>
            <a:ext cx="6292095" cy="3684443"/>
          </a:xfrm>
          <a:prstGeom prst="rect">
            <a:avLst/>
          </a:prstGeom>
        </p:spPr>
      </p:pic>
    </p:spTree>
    <p:extLst>
      <p:ext uri="{BB962C8B-B14F-4D97-AF65-F5344CB8AC3E}">
        <p14:creationId xmlns:p14="http://schemas.microsoft.com/office/powerpoint/2010/main" val="3490399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C53245-1A48-4655-BB76-D84B02228423}"/>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a:t>What is Automated Layout?</a:t>
            </a:r>
          </a:p>
        </p:txBody>
      </p:sp>
      <p:sp>
        <p:nvSpPr>
          <p:cNvPr id="12" name="Rectangle 1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79A5406-DF64-4261-A656-10899C3EFA59}"/>
              </a:ext>
            </a:extLst>
          </p:cNvPr>
          <p:cNvSpPr>
            <a:spLocks noGrp="1"/>
          </p:cNvSpPr>
          <p:nvPr>
            <p:ph idx="1"/>
          </p:nvPr>
        </p:nvSpPr>
        <p:spPr>
          <a:xfrm>
            <a:off x="411478" y="2448639"/>
            <a:ext cx="4896573" cy="3584448"/>
          </a:xfrm>
        </p:spPr>
        <p:txBody>
          <a:bodyPr vert="horz" lIns="91440" tIns="45720" rIns="91440" bIns="45720" rtlCol="0" anchor="t">
            <a:normAutofit/>
          </a:bodyPr>
          <a:lstStyle/>
          <a:p>
            <a:r>
              <a:rPr lang="en-US" sz="1800" dirty="0"/>
              <a:t>The Layout Team can layout the road after paving from the safety of the truck, two lines at  a time, at up to 10 mph</a:t>
            </a:r>
          </a:p>
          <a:p>
            <a:r>
              <a:rPr lang="en-US" sz="1800" dirty="0"/>
              <a:t>The LifeMark system uses GPS, RTK correction and smart hydraulics to place the marks in the previously recorded spots.</a:t>
            </a:r>
          </a:p>
          <a:p>
            <a:r>
              <a:rPr lang="en-US" sz="1800" dirty="0"/>
              <a:t>LifeMark Automated Layout  systems are available for pickup trucks or full size stripers</a:t>
            </a:r>
          </a:p>
        </p:txBody>
      </p:sp>
      <p:pic>
        <p:nvPicPr>
          <p:cNvPr id="5" name="Picture 4" descr="A fire truck parked in a parking lot&#10;&#10;Description automatically generated">
            <a:extLst>
              <a:ext uri="{FF2B5EF4-FFF2-40B4-BE49-F238E27FC236}">
                <a16:creationId xmlns:a16="http://schemas.microsoft.com/office/drawing/2014/main" id="{EE3E558D-FFE6-4DA8-9CA5-51F9FD7E2DBA}"/>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r="18425"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339285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4F2FC05-7D27-410F-BDA9-ADF4831368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9080D120-BD54-46E1-BA37-82F5E8089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3" y="633619"/>
            <a:ext cx="5457817"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198" y="978408"/>
            <a:ext cx="4607052" cy="1106424"/>
          </a:xfrm>
        </p:spPr>
        <p:txBody>
          <a:bodyPr>
            <a:normAutofit/>
          </a:bodyPr>
          <a:lstStyle/>
          <a:p>
            <a:r>
              <a:rPr lang="en-US" sz="2900" dirty="0"/>
              <a:t>New Technology!!</a:t>
            </a:r>
            <a:endParaRPr lang="en-US" sz="2900" b="1" dirty="0"/>
          </a:p>
        </p:txBody>
      </p:sp>
      <p:sp>
        <p:nvSpPr>
          <p:cNvPr id="26" name="Rectangle 25">
            <a:extLst>
              <a:ext uri="{FF2B5EF4-FFF2-40B4-BE49-F238E27FC236}">
                <a16:creationId xmlns:a16="http://schemas.microsoft.com/office/drawing/2014/main" id="{81D83946-74FA-498A-AC80-9926F041B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5"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5060D983-8B52-443A-8183-2A1DE056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6" y="2185416"/>
            <a:ext cx="4446484"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409573" y="2368296"/>
            <a:ext cx="5457817" cy="3502152"/>
          </a:xfrm>
        </p:spPr>
        <p:txBody>
          <a:bodyPr>
            <a:normAutofit/>
          </a:bodyPr>
          <a:lstStyle/>
          <a:p>
            <a:r>
              <a:rPr lang="en-US" sz="2000" dirty="0"/>
              <a:t>LifeMark-100 Automated Marking Location Recording uses cameras and computers to record both sides automatically</a:t>
            </a:r>
          </a:p>
          <a:p>
            <a:r>
              <a:rPr lang="en-US" sz="2000" dirty="0"/>
              <a:t>GPS technology uses RTK correction factors to improve accuracy to within 2 inches. </a:t>
            </a:r>
          </a:p>
          <a:p>
            <a:r>
              <a:rPr lang="en-US" sz="2000" dirty="0"/>
              <a:t>Recording Driver needs to simply stay in his lane</a:t>
            </a:r>
          </a:p>
        </p:txBody>
      </p:sp>
      <p:pic>
        <p:nvPicPr>
          <p:cNvPr id="6" name="Picture 5" descr="A picture containing icon&#10;&#10;Description automatically generated">
            <a:extLst>
              <a:ext uri="{FF2B5EF4-FFF2-40B4-BE49-F238E27FC236}">
                <a16:creationId xmlns:a16="http://schemas.microsoft.com/office/drawing/2014/main" id="{7C490E5E-1757-4A83-AB1E-C4DFC977A4A7}"/>
              </a:ext>
            </a:extLst>
          </p:cNvPr>
          <p:cNvPicPr>
            <a:picLocks noChangeAspect="1"/>
          </p:cNvPicPr>
          <p:nvPr/>
        </p:nvPicPr>
        <p:blipFill rotWithShape="1">
          <a:blip r:embed="rId3">
            <a:extLst>
              <a:ext uri="{28A0092B-C50C-407E-A947-70E740481C1C}">
                <a14:useLocalDpi xmlns:a14="http://schemas.microsoft.com/office/drawing/2010/main" val="0"/>
              </a:ext>
            </a:extLst>
          </a:blip>
          <a:srcRect t="13900" r="-1" b="2690"/>
          <a:stretch/>
        </p:blipFill>
        <p:spPr>
          <a:xfrm>
            <a:off x="6324590" y="3520439"/>
            <a:ext cx="5457817" cy="3337561"/>
          </a:xfrm>
          <a:prstGeom prst="rect">
            <a:avLst/>
          </a:prstGeom>
        </p:spPr>
      </p:pic>
      <p:pic>
        <p:nvPicPr>
          <p:cNvPr id="5" name="Picture 4">
            <a:extLst>
              <a:ext uri="{FF2B5EF4-FFF2-40B4-BE49-F238E27FC236}">
                <a16:creationId xmlns:a16="http://schemas.microsoft.com/office/drawing/2014/main" id="{750C055D-DE36-4B4A-A52E-2957189ECD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5273" y="270258"/>
            <a:ext cx="5342502" cy="3005158"/>
          </a:xfrm>
          <a:prstGeom prst="rect">
            <a:avLst/>
          </a:prstGeom>
        </p:spPr>
      </p:pic>
    </p:spTree>
    <p:extLst>
      <p:ext uri="{BB962C8B-B14F-4D97-AF65-F5344CB8AC3E}">
        <p14:creationId xmlns:p14="http://schemas.microsoft.com/office/powerpoint/2010/main" val="1297729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26AD0-64A5-4064-85D2-AA48ADBC6A43}"/>
              </a:ext>
            </a:extLst>
          </p:cNvPr>
          <p:cNvSpPr>
            <a:spLocks noGrp="1"/>
          </p:cNvSpPr>
          <p:nvPr>
            <p:ph type="title"/>
          </p:nvPr>
        </p:nvSpPr>
        <p:spPr/>
        <p:txBody>
          <a:bodyPr/>
          <a:lstStyle/>
          <a:p>
            <a:endParaRPr lang="en-US" dirty="0"/>
          </a:p>
        </p:txBody>
      </p:sp>
      <p:pic>
        <p:nvPicPr>
          <p:cNvPr id="5" name="Content Placeholder 4" descr="A truck is parked on the side of a road&#10;&#10;Description automatically generated">
            <a:extLst>
              <a:ext uri="{FF2B5EF4-FFF2-40B4-BE49-F238E27FC236}">
                <a16:creationId xmlns:a16="http://schemas.microsoft.com/office/drawing/2014/main" id="{8ED1F6F7-1C45-4575-B6BD-D3E89D9673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3053"/>
            <a:ext cx="12196539" cy="6790544"/>
          </a:xfrm>
          <a:solidFill>
            <a:srgbClr val="151925"/>
          </a:solidFill>
        </p:spPr>
      </p:pic>
      <p:cxnSp>
        <p:nvCxnSpPr>
          <p:cNvPr id="8" name="Straight Connector 7">
            <a:extLst>
              <a:ext uri="{FF2B5EF4-FFF2-40B4-BE49-F238E27FC236}">
                <a16:creationId xmlns:a16="http://schemas.microsoft.com/office/drawing/2014/main" id="{38F180FF-0BB6-47ED-A927-ED9AEB391097}"/>
              </a:ext>
            </a:extLst>
          </p:cNvPr>
          <p:cNvCxnSpPr>
            <a:cxnSpLocks/>
          </p:cNvCxnSpPr>
          <p:nvPr/>
        </p:nvCxnSpPr>
        <p:spPr>
          <a:xfrm flipH="1">
            <a:off x="9711052" y="885825"/>
            <a:ext cx="711682" cy="4305904"/>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C915E44C-7428-4CDE-916B-69E8A4EDD76E}"/>
              </a:ext>
            </a:extLst>
          </p:cNvPr>
          <p:cNvCxnSpPr>
            <a:cxnSpLocks/>
          </p:cNvCxnSpPr>
          <p:nvPr/>
        </p:nvCxnSpPr>
        <p:spPr>
          <a:xfrm>
            <a:off x="10422731" y="769620"/>
            <a:ext cx="1643063" cy="3352324"/>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06BA7D76-489D-452F-B9C2-E049AE5CC154}"/>
              </a:ext>
            </a:extLst>
          </p:cNvPr>
          <p:cNvCxnSpPr>
            <a:cxnSpLocks/>
          </p:cNvCxnSpPr>
          <p:nvPr/>
        </p:nvCxnSpPr>
        <p:spPr>
          <a:xfrm flipH="1">
            <a:off x="10116509" y="4103471"/>
            <a:ext cx="2018436" cy="951908"/>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87C49BF2-3F97-400C-A110-96B87DA37651}"/>
              </a:ext>
            </a:extLst>
          </p:cNvPr>
          <p:cNvCxnSpPr>
            <a:cxnSpLocks/>
          </p:cNvCxnSpPr>
          <p:nvPr/>
        </p:nvCxnSpPr>
        <p:spPr>
          <a:xfrm flipH="1">
            <a:off x="7743825" y="554355"/>
            <a:ext cx="2678906" cy="3882317"/>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1FF62EC-A3BF-47F9-99D0-F7F79427C7BE}"/>
              </a:ext>
            </a:extLst>
          </p:cNvPr>
          <p:cNvCxnSpPr>
            <a:cxnSpLocks/>
          </p:cNvCxnSpPr>
          <p:nvPr/>
        </p:nvCxnSpPr>
        <p:spPr>
          <a:xfrm>
            <a:off x="10422731" y="708660"/>
            <a:ext cx="57151" cy="2994660"/>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C8081C74-7D6F-4C71-A2EA-29FF33E1673D}"/>
              </a:ext>
            </a:extLst>
          </p:cNvPr>
          <p:cNvCxnSpPr>
            <a:cxnSpLocks/>
          </p:cNvCxnSpPr>
          <p:nvPr/>
        </p:nvCxnSpPr>
        <p:spPr>
          <a:xfrm flipH="1">
            <a:off x="8070055" y="3736694"/>
            <a:ext cx="2466976" cy="630201"/>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5AB311A9-DD40-42F5-A0A2-3302468F6044}"/>
              </a:ext>
            </a:extLst>
          </p:cNvPr>
          <p:cNvCxnSpPr>
            <a:cxnSpLocks/>
          </p:cNvCxnSpPr>
          <p:nvPr/>
        </p:nvCxnSpPr>
        <p:spPr>
          <a:xfrm flipH="1" flipV="1">
            <a:off x="8440339" y="4303443"/>
            <a:ext cx="1938419" cy="604866"/>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39EE1CB-7783-4A86-B0B2-C630F6265DCB}"/>
              </a:ext>
            </a:extLst>
          </p:cNvPr>
          <p:cNvCxnSpPr>
            <a:cxnSpLocks/>
          </p:cNvCxnSpPr>
          <p:nvPr/>
        </p:nvCxnSpPr>
        <p:spPr>
          <a:xfrm>
            <a:off x="10479882" y="3736694"/>
            <a:ext cx="1655063" cy="366777"/>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E0C9EEF-445F-40E8-A4C7-5253395F68CB}"/>
              </a:ext>
            </a:extLst>
          </p:cNvPr>
          <p:cNvCxnSpPr>
            <a:cxnSpLocks/>
          </p:cNvCxnSpPr>
          <p:nvPr/>
        </p:nvCxnSpPr>
        <p:spPr>
          <a:xfrm flipH="1">
            <a:off x="6427308" y="462915"/>
            <a:ext cx="3027684" cy="6021495"/>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95373378-AA8A-4B4C-942F-5E0B8E21C1A5}"/>
              </a:ext>
            </a:extLst>
          </p:cNvPr>
          <p:cNvCxnSpPr>
            <a:cxnSpLocks/>
          </p:cNvCxnSpPr>
          <p:nvPr/>
        </p:nvCxnSpPr>
        <p:spPr>
          <a:xfrm flipH="1">
            <a:off x="3307080" y="462915"/>
            <a:ext cx="6147912" cy="5188194"/>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4E9B09A2-CC16-4213-945E-5466A1E3BD33}"/>
              </a:ext>
            </a:extLst>
          </p:cNvPr>
          <p:cNvCxnSpPr>
            <a:cxnSpLocks/>
          </p:cNvCxnSpPr>
          <p:nvPr/>
        </p:nvCxnSpPr>
        <p:spPr>
          <a:xfrm>
            <a:off x="3283745" y="5651109"/>
            <a:ext cx="3109560" cy="841766"/>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D95ABE5F-4AB7-4BB4-A3AA-6C84D3F96E40}"/>
              </a:ext>
            </a:extLst>
          </p:cNvPr>
          <p:cNvCxnSpPr>
            <a:cxnSpLocks/>
          </p:cNvCxnSpPr>
          <p:nvPr/>
        </p:nvCxnSpPr>
        <p:spPr>
          <a:xfrm>
            <a:off x="9478328" y="462915"/>
            <a:ext cx="978404" cy="4453859"/>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3DB53A3E-D746-4DB6-8DCE-19537E568359}"/>
              </a:ext>
            </a:extLst>
          </p:cNvPr>
          <p:cNvCxnSpPr>
            <a:cxnSpLocks/>
          </p:cNvCxnSpPr>
          <p:nvPr/>
        </p:nvCxnSpPr>
        <p:spPr>
          <a:xfrm flipH="1">
            <a:off x="6325849" y="4916774"/>
            <a:ext cx="4096881" cy="1576101"/>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0C282667-10F5-4E1A-A106-8B8C84CB3C60}"/>
              </a:ext>
            </a:extLst>
          </p:cNvPr>
          <p:cNvCxnSpPr>
            <a:cxnSpLocks/>
          </p:cNvCxnSpPr>
          <p:nvPr/>
        </p:nvCxnSpPr>
        <p:spPr>
          <a:xfrm flipH="1">
            <a:off x="3456294" y="4375360"/>
            <a:ext cx="4648058" cy="1241827"/>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30043983-4D96-4418-91A9-54BF1803FAF2}"/>
              </a:ext>
            </a:extLst>
          </p:cNvPr>
          <p:cNvCxnSpPr>
            <a:cxnSpLocks/>
          </p:cNvCxnSpPr>
          <p:nvPr/>
        </p:nvCxnSpPr>
        <p:spPr>
          <a:xfrm flipH="1" flipV="1">
            <a:off x="7750001" y="4492647"/>
            <a:ext cx="1922939" cy="633591"/>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C0C24EB4-758F-47EA-97E2-B40C49A2A5B4}"/>
              </a:ext>
            </a:extLst>
          </p:cNvPr>
          <p:cNvCxnSpPr>
            <a:cxnSpLocks/>
          </p:cNvCxnSpPr>
          <p:nvPr/>
        </p:nvCxnSpPr>
        <p:spPr>
          <a:xfrm flipH="1">
            <a:off x="8440339" y="498380"/>
            <a:ext cx="1009321" cy="3749088"/>
          </a:xfrm>
          <a:prstGeom prst="line">
            <a:avLst/>
          </a:prstGeom>
          <a:ln w="3492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0650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D126309-DF84-482C-A314-DD9BBEFE7D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6152" y="-64871"/>
            <a:ext cx="10586166" cy="7147595"/>
          </a:xfrm>
        </p:spPr>
      </p:pic>
      <p:sp>
        <p:nvSpPr>
          <p:cNvPr id="2" name="Title 1">
            <a:extLst>
              <a:ext uri="{FF2B5EF4-FFF2-40B4-BE49-F238E27FC236}">
                <a16:creationId xmlns:a16="http://schemas.microsoft.com/office/drawing/2014/main" id="{5C45D528-FBCC-498B-BED5-C5EA35619903}"/>
              </a:ext>
            </a:extLst>
          </p:cNvPr>
          <p:cNvSpPr>
            <a:spLocks noGrp="1"/>
          </p:cNvSpPr>
          <p:nvPr>
            <p:ph type="title"/>
          </p:nvPr>
        </p:nvSpPr>
        <p:spPr/>
        <p:txBody>
          <a:bodyPr/>
          <a:lstStyle/>
          <a:p>
            <a:r>
              <a:rPr lang="en-US" dirty="0">
                <a:solidFill>
                  <a:schemeClr val="accent1">
                    <a:lumMod val="60000"/>
                    <a:lumOff val="40000"/>
                  </a:schemeClr>
                </a:solidFill>
              </a:rPr>
              <a:t>This view shows the representation of the edges detected of the old line</a:t>
            </a:r>
          </a:p>
        </p:txBody>
      </p:sp>
    </p:spTree>
    <p:extLst>
      <p:ext uri="{BB962C8B-B14F-4D97-AF65-F5344CB8AC3E}">
        <p14:creationId xmlns:p14="http://schemas.microsoft.com/office/powerpoint/2010/main" val="4225506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ad&#10;&#10;Description automatically generated">
            <a:extLst>
              <a:ext uri="{FF2B5EF4-FFF2-40B4-BE49-F238E27FC236}">
                <a16:creationId xmlns:a16="http://schemas.microsoft.com/office/drawing/2014/main" id="{2F156F0D-E4C8-4A38-AE8A-40859F9BA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50" y="-2412888"/>
            <a:ext cx="10793962" cy="9270888"/>
          </a:xfrm>
          <a:prstGeom prst="rect">
            <a:avLst/>
          </a:prstGeom>
        </p:spPr>
      </p:pic>
      <p:sp>
        <p:nvSpPr>
          <p:cNvPr id="2" name="Title 1">
            <a:extLst>
              <a:ext uri="{FF2B5EF4-FFF2-40B4-BE49-F238E27FC236}">
                <a16:creationId xmlns:a16="http://schemas.microsoft.com/office/drawing/2014/main" id="{3D45937B-1A93-487A-B4CD-96C871FB2BE9}"/>
              </a:ext>
            </a:extLst>
          </p:cNvPr>
          <p:cNvSpPr>
            <a:spLocks noGrp="1"/>
          </p:cNvSpPr>
          <p:nvPr>
            <p:ph type="title"/>
          </p:nvPr>
        </p:nvSpPr>
        <p:spPr>
          <a:xfrm>
            <a:off x="2956978" y="4893474"/>
            <a:ext cx="8228679" cy="1816787"/>
          </a:xfrm>
        </p:spPr>
        <p:txBody>
          <a:bodyPr>
            <a:normAutofit fontScale="90000"/>
          </a:bodyPr>
          <a:lstStyle/>
          <a:p>
            <a:r>
              <a:rPr lang="en-US" b="1" dirty="0"/>
              <a:t>This view shows the spline generated by the software of the lines on the road</a:t>
            </a:r>
          </a:p>
        </p:txBody>
      </p:sp>
    </p:spTree>
    <p:extLst>
      <p:ext uri="{BB962C8B-B14F-4D97-AF65-F5344CB8AC3E}">
        <p14:creationId xmlns:p14="http://schemas.microsoft.com/office/powerpoint/2010/main" val="294813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8434-EFAD-4704-B935-DE43A164885A}"/>
              </a:ext>
            </a:extLst>
          </p:cNvPr>
          <p:cNvSpPr>
            <a:spLocks noGrp="1"/>
          </p:cNvSpPr>
          <p:nvPr>
            <p:ph type="title"/>
          </p:nvPr>
        </p:nvSpPr>
        <p:spPr/>
        <p:txBody>
          <a:bodyPr/>
          <a:lstStyle/>
          <a:p>
            <a:r>
              <a:rPr lang="en-US" dirty="0"/>
              <a:t>Improvements to the LifeMark Layout System</a:t>
            </a:r>
          </a:p>
        </p:txBody>
      </p:sp>
      <p:sp>
        <p:nvSpPr>
          <p:cNvPr id="3" name="Content Placeholder 2">
            <a:extLst>
              <a:ext uri="{FF2B5EF4-FFF2-40B4-BE49-F238E27FC236}">
                <a16:creationId xmlns:a16="http://schemas.microsoft.com/office/drawing/2014/main" id="{2C58A31A-F6F1-41BF-BC09-071DA6583A02}"/>
              </a:ext>
            </a:extLst>
          </p:cNvPr>
          <p:cNvSpPr>
            <a:spLocks noGrp="1"/>
          </p:cNvSpPr>
          <p:nvPr>
            <p:ph idx="1"/>
          </p:nvPr>
        </p:nvSpPr>
        <p:spPr>
          <a:xfrm>
            <a:off x="838200" y="1575278"/>
            <a:ext cx="10515600" cy="4351338"/>
          </a:xfrm>
        </p:spPr>
        <p:txBody>
          <a:bodyPr>
            <a:normAutofit/>
          </a:bodyPr>
          <a:lstStyle/>
          <a:p>
            <a:r>
              <a:rPr lang="en-US" sz="2600" dirty="0"/>
              <a:t>LifeMark-100 uses cameras to record marking location. </a:t>
            </a:r>
          </a:p>
          <a:p>
            <a:r>
              <a:rPr lang="en-US" sz="2600" dirty="0"/>
              <a:t>We can now record from both sides of the truck in one pass, at highway speed</a:t>
            </a:r>
          </a:p>
          <a:p>
            <a:r>
              <a:rPr lang="en-US" sz="2600" dirty="0"/>
              <a:t>Driver movements during recording will not affect recording quality</a:t>
            </a:r>
          </a:p>
          <a:p>
            <a:r>
              <a:rPr lang="en-US" sz="2600" dirty="0"/>
              <a:t>Camera view is wide, 7 feet by 21 feet on each side</a:t>
            </a:r>
          </a:p>
          <a:p>
            <a:r>
              <a:rPr lang="en-US" sz="2600" dirty="0"/>
              <a:t>20 to 30 images taken per second</a:t>
            </a:r>
          </a:p>
          <a:p>
            <a:r>
              <a:rPr lang="en-US" sz="2600" dirty="0"/>
              <a:t>High Resolution Cameras</a:t>
            </a:r>
          </a:p>
        </p:txBody>
      </p:sp>
    </p:spTree>
    <p:extLst>
      <p:ext uri="{BB962C8B-B14F-4D97-AF65-F5344CB8AC3E}">
        <p14:creationId xmlns:p14="http://schemas.microsoft.com/office/powerpoint/2010/main" val="1064989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4960945" cy="1325563"/>
          </a:xfrm>
        </p:spPr>
        <p:txBody>
          <a:bodyPr vert="horz" lIns="91440" tIns="45720" rIns="91440" bIns="45720" rtlCol="0" anchor="ctr">
            <a:normAutofit/>
          </a:bodyPr>
          <a:lstStyle/>
          <a:p>
            <a:r>
              <a:rPr lang="en-US" kern="1200">
                <a:solidFill>
                  <a:schemeClr val="tx1"/>
                </a:solidFill>
                <a:latin typeface="+mj-lt"/>
                <a:ea typeface="+mj-ea"/>
                <a:cs typeface="+mj-cs"/>
              </a:rPr>
              <a:t>How Does it Work?</a:t>
            </a:r>
            <a:endParaRPr lang="en-US" b="1" kern="1200">
              <a:solidFill>
                <a:schemeClr val="tx1"/>
              </a:solidFill>
              <a:latin typeface="+mj-lt"/>
              <a:ea typeface="+mj-ea"/>
              <a:cs typeface="+mj-cs"/>
            </a:endParaRPr>
          </a:p>
        </p:txBody>
      </p:sp>
      <p:sp>
        <p:nvSpPr>
          <p:cNvPr id="3" name="Content Placeholder 2"/>
          <p:cNvSpPr>
            <a:spLocks noGrp="1"/>
          </p:cNvSpPr>
          <p:nvPr>
            <p:ph idx="4294967295"/>
          </p:nvPr>
        </p:nvSpPr>
        <p:spPr>
          <a:xfrm>
            <a:off x="532660" y="1825625"/>
            <a:ext cx="5239003" cy="4351338"/>
          </a:xfrm>
        </p:spPr>
        <p:txBody>
          <a:bodyPr vert="horz" lIns="91440" tIns="45720" rIns="91440" bIns="45720" rtlCol="0">
            <a:normAutofit/>
          </a:bodyPr>
          <a:lstStyle/>
          <a:p>
            <a:r>
              <a:rPr lang="en-US" sz="2000" dirty="0"/>
              <a:t>Simply drive the lane, and record both sides from the safety of the vehicle. </a:t>
            </a:r>
          </a:p>
          <a:p>
            <a:r>
              <a:rPr lang="en-US" sz="2000" dirty="0"/>
              <a:t>Improvements in computer technology have brought supercomputer abilities to the level of affordability for the road striping industry.</a:t>
            </a:r>
          </a:p>
          <a:p>
            <a:r>
              <a:rPr lang="en-US" sz="2000" dirty="0"/>
              <a:t>Stripe width and length is measured.</a:t>
            </a:r>
          </a:p>
          <a:p>
            <a:r>
              <a:rPr lang="en-US" sz="2000" dirty="0"/>
              <a:t>Passing patterns are recognized</a:t>
            </a:r>
          </a:p>
          <a:p>
            <a:r>
              <a:rPr lang="en-US" sz="2000" dirty="0"/>
              <a:t>Worn lines are recognized</a:t>
            </a:r>
          </a:p>
        </p:txBody>
      </p:sp>
      <p:pic>
        <p:nvPicPr>
          <p:cNvPr id="6" name="Picture 5" descr="A picture containing drawing&#10;&#10;Description automatically generated">
            <a:extLst>
              <a:ext uri="{FF2B5EF4-FFF2-40B4-BE49-F238E27FC236}">
                <a16:creationId xmlns:a16="http://schemas.microsoft.com/office/drawing/2014/main" id="{D1461B20-3B42-4A89-B663-B696366E0B04}"/>
              </a:ext>
            </a:extLst>
          </p:cNvPr>
          <p:cNvPicPr>
            <a:picLocks noChangeAspect="1"/>
          </p:cNvPicPr>
          <p:nvPr/>
        </p:nvPicPr>
        <p:blipFill rotWithShape="1">
          <a:blip r:embed="rId3">
            <a:extLst>
              <a:ext uri="{28A0092B-C50C-407E-A947-70E740481C1C}">
                <a14:useLocalDpi xmlns:a14="http://schemas.microsoft.com/office/drawing/2010/main" val="0"/>
              </a:ext>
            </a:extLst>
          </a:blip>
          <a:srcRect l="5931" r="4412" b="-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D6CECF0F-1E01-47DC-A9FF-4EF8C66161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1" r="20463"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Icon&#10;&#10;Description automatically generated">
            <a:extLst>
              <a:ext uri="{FF2B5EF4-FFF2-40B4-BE49-F238E27FC236}">
                <a16:creationId xmlns:a16="http://schemas.microsoft.com/office/drawing/2014/main" id="{F8DD71B8-3BF8-4238-A39B-5614252E7548}"/>
              </a:ext>
            </a:extLst>
          </p:cNvPr>
          <p:cNvPicPr>
            <a:picLocks noChangeAspect="1"/>
          </p:cNvPicPr>
          <p:nvPr/>
        </p:nvPicPr>
        <p:blipFill rotWithShape="1">
          <a:blip r:embed="rId5">
            <a:extLst>
              <a:ext uri="{28A0092B-C50C-407E-A947-70E740481C1C}">
                <a14:useLocalDpi xmlns:a14="http://schemas.microsoft.com/office/drawing/2010/main" val="0"/>
              </a:ext>
            </a:extLst>
          </a:blip>
          <a:srcRect l="27066" r="27505" b="1"/>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088667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truck driving down a street&#10;&#10;Description automatically generated">
            <a:extLst>
              <a:ext uri="{FF2B5EF4-FFF2-40B4-BE49-F238E27FC236}">
                <a16:creationId xmlns:a16="http://schemas.microsoft.com/office/drawing/2014/main" id="{A21286D0-FD46-449C-8D67-FFCBFFC8BC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815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descr="A person on a computer&#10;&#10;Description automatically generated">
            <a:extLst>
              <a:ext uri="{FF2B5EF4-FFF2-40B4-BE49-F238E27FC236}">
                <a16:creationId xmlns:a16="http://schemas.microsoft.com/office/drawing/2014/main" id="{D1D1AEFB-F6CA-48F7-8EA5-FC7E066CBAC6}"/>
              </a:ext>
            </a:extLst>
          </p:cNvPr>
          <p:cNvPicPr>
            <a:picLocks noChangeAspect="1"/>
          </p:cNvPicPr>
          <p:nvPr/>
        </p:nvPicPr>
        <p:blipFill rotWithShape="1">
          <a:blip r:embed="rId4">
            <a:extLst>
              <a:ext uri="{28A0092B-C50C-407E-A947-70E740481C1C}">
                <a14:useLocalDpi xmlns:a14="http://schemas.microsoft.com/office/drawing/2010/main" val="0"/>
              </a:ext>
            </a:extLst>
          </a:blip>
          <a:srcRect r="-2" b="3073"/>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8" name="Freeform: Shape 2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 name="Freeform: Shape 2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3400" dirty="0"/>
              <a:t>How Does it Work?</a:t>
            </a:r>
            <a:endParaRPr lang="en-US" sz="3400" b="1" dirty="0"/>
          </a:p>
        </p:txBody>
      </p:sp>
      <p:sp>
        <p:nvSpPr>
          <p:cNvPr id="32" name="Rectangle 3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4" name="Rectangle 3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358835" y="2465494"/>
            <a:ext cx="5562570" cy="3664351"/>
          </a:xfrm>
        </p:spPr>
        <p:txBody>
          <a:bodyPr>
            <a:normAutofit/>
          </a:bodyPr>
          <a:lstStyle/>
          <a:p>
            <a:r>
              <a:rPr lang="en-US" sz="2000" dirty="0"/>
              <a:t>The key is the software, optimized to be able to maintain high accuracy using GPS correction. </a:t>
            </a:r>
          </a:p>
          <a:p>
            <a:r>
              <a:rPr lang="en-US" sz="2000" dirty="0"/>
              <a:t>The striping truck also needs to know where the paint gun is at all times to accurately layout or re-stripe.</a:t>
            </a:r>
          </a:p>
          <a:p>
            <a:r>
              <a:rPr lang="en-US" sz="2000" dirty="0"/>
              <a:t>Layout after recording needs a LifeMark system on the truck</a:t>
            </a:r>
          </a:p>
          <a:p>
            <a:endParaRPr lang="en-US" sz="2000" dirty="0"/>
          </a:p>
        </p:txBody>
      </p:sp>
    </p:spTree>
    <p:extLst>
      <p:ext uri="{BB962C8B-B14F-4D97-AF65-F5344CB8AC3E}">
        <p14:creationId xmlns:p14="http://schemas.microsoft.com/office/powerpoint/2010/main" val="3942436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D5D2E51-A652-4FCB-ADE3-8974F2723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 name="Freeform: Shape 25">
            <a:extLst>
              <a:ext uri="{FF2B5EF4-FFF2-40B4-BE49-F238E27FC236}">
                <a16:creationId xmlns:a16="http://schemas.microsoft.com/office/drawing/2014/main" id="{08E18253-076D-4D89-968E-FCD8887E2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F6EBCC24-DE3B-4BAD-9624-83E1C2D66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38912" y="859536"/>
            <a:ext cx="4837176" cy="1243584"/>
          </a:xfrm>
        </p:spPr>
        <p:txBody>
          <a:bodyPr>
            <a:normAutofit/>
          </a:bodyPr>
          <a:lstStyle/>
          <a:p>
            <a:r>
              <a:rPr lang="en-US" sz="3400" dirty="0"/>
              <a:t>How Does it Work?</a:t>
            </a:r>
            <a:endParaRPr lang="en-US" sz="3400" b="1" dirty="0"/>
          </a:p>
        </p:txBody>
      </p:sp>
      <p:sp>
        <p:nvSpPr>
          <p:cNvPr id="30" name="Rectangle 29">
            <a:extLst>
              <a:ext uri="{FF2B5EF4-FFF2-40B4-BE49-F238E27FC236}">
                <a16:creationId xmlns:a16="http://schemas.microsoft.com/office/drawing/2014/main" id="{8C07AF1D-AB44-447B-BC2F-DBECCC06C0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6FCD70E2-BD62-41E4-975D-E58B07928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438912" y="2514600"/>
            <a:ext cx="4837176" cy="3666744"/>
          </a:xfrm>
        </p:spPr>
        <p:txBody>
          <a:bodyPr>
            <a:normAutofit/>
          </a:bodyPr>
          <a:lstStyle/>
          <a:p>
            <a:r>
              <a:rPr lang="en-US" sz="2400" dirty="0"/>
              <a:t>Smart hydraulic valves and cylinders are installed in your striping truck so that the computer can tell the paint carriage when and where to move. </a:t>
            </a:r>
          </a:p>
        </p:txBody>
      </p:sp>
      <p:pic>
        <p:nvPicPr>
          <p:cNvPr id="10" name="Picture 9" descr="Icon&#10;&#10;Description automatically generated">
            <a:extLst>
              <a:ext uri="{FF2B5EF4-FFF2-40B4-BE49-F238E27FC236}">
                <a16:creationId xmlns:a16="http://schemas.microsoft.com/office/drawing/2014/main" id="{FD88F928-668B-4A5B-91DA-DD8FBF725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6880" y="583207"/>
            <a:ext cx="2062479" cy="2112264"/>
          </a:xfrm>
          <a:prstGeom prst="rect">
            <a:avLst/>
          </a:prstGeom>
        </p:spPr>
      </p:pic>
      <p:pic>
        <p:nvPicPr>
          <p:cNvPr id="8" name="Picture 7" descr="Icon&#10;&#10;Description automatically generated">
            <a:extLst>
              <a:ext uri="{FF2B5EF4-FFF2-40B4-BE49-F238E27FC236}">
                <a16:creationId xmlns:a16="http://schemas.microsoft.com/office/drawing/2014/main" id="{B231D6B1-D7AD-4B80-B8EA-611DDE00B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8744" y="755061"/>
            <a:ext cx="2505456" cy="1768556"/>
          </a:xfrm>
          <a:prstGeom prst="rect">
            <a:avLst/>
          </a:prstGeom>
        </p:spPr>
      </p:pic>
      <p:pic>
        <p:nvPicPr>
          <p:cNvPr id="6" name="Picture 5">
            <a:extLst>
              <a:ext uri="{FF2B5EF4-FFF2-40B4-BE49-F238E27FC236}">
                <a16:creationId xmlns:a16="http://schemas.microsoft.com/office/drawing/2014/main" id="{AFABF767-969F-4CCF-91EE-B6B6D016B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392" y="3140933"/>
            <a:ext cx="5228807" cy="2797411"/>
          </a:xfrm>
          <a:prstGeom prst="rect">
            <a:avLst/>
          </a:prstGeom>
        </p:spPr>
      </p:pic>
    </p:spTree>
    <p:extLst>
      <p:ext uri="{BB962C8B-B14F-4D97-AF65-F5344CB8AC3E}">
        <p14:creationId xmlns:p14="http://schemas.microsoft.com/office/powerpoint/2010/main" val="1590514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4" descr="A crane truck on a city street&#10;&#10;Description automatically generated">
            <a:extLst>
              <a:ext uri="{FF2B5EF4-FFF2-40B4-BE49-F238E27FC236}">
                <a16:creationId xmlns:a16="http://schemas.microsoft.com/office/drawing/2014/main" id="{16D92FA2-2BAE-4594-8C76-550094EACF97}"/>
              </a:ext>
            </a:extLst>
          </p:cNvPr>
          <p:cNvPicPr>
            <a:picLocks noChangeAspect="1"/>
          </p:cNvPicPr>
          <p:nvPr/>
        </p:nvPicPr>
        <p:blipFill rotWithShape="1">
          <a:blip r:embed="rId3">
            <a:extLst>
              <a:ext uri="{28A0092B-C50C-407E-A947-70E740481C1C}">
                <a14:useLocalDpi xmlns:a14="http://schemas.microsoft.com/office/drawing/2010/main" val="0"/>
              </a:ext>
            </a:extLst>
          </a:blip>
          <a:srcRect r="-2" b="555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descr="A truck is parked on the side of a road&#10;&#10;Description automatically generated">
            <a:extLst>
              <a:ext uri="{FF2B5EF4-FFF2-40B4-BE49-F238E27FC236}">
                <a16:creationId xmlns:a16="http://schemas.microsoft.com/office/drawing/2014/main" id="{E026E874-A6BD-41C0-A5CD-7F3C5B9B25F3}"/>
              </a:ext>
            </a:extLst>
          </p:cNvPr>
          <p:cNvPicPr>
            <a:picLocks noChangeAspect="1"/>
          </p:cNvPicPr>
          <p:nvPr/>
        </p:nvPicPr>
        <p:blipFill rotWithShape="1">
          <a:blip r:embed="rId4">
            <a:extLst>
              <a:ext uri="{28A0092B-C50C-407E-A947-70E740481C1C}">
                <a14:useLocalDpi xmlns:a14="http://schemas.microsoft.com/office/drawing/2010/main" val="0"/>
              </a:ext>
            </a:extLst>
          </a:blip>
          <a:srcRect t="20319" r="-2" b="97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 name="Freeform: Shape 3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3400"/>
              <a:t>How Is it Installed?</a:t>
            </a:r>
            <a:endParaRPr lang="en-US" sz="3400" b="1"/>
          </a:p>
        </p:txBody>
      </p:sp>
      <p:sp>
        <p:nvSpPr>
          <p:cNvPr id="35" name="Rectangle 3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7" name="Rectangle 3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448055" y="2392342"/>
            <a:ext cx="4832803" cy="3664351"/>
          </a:xfrm>
        </p:spPr>
        <p:txBody>
          <a:bodyPr>
            <a:normAutofit/>
          </a:bodyPr>
          <a:lstStyle/>
          <a:p>
            <a:r>
              <a:rPr lang="en-US" sz="2000" dirty="0"/>
              <a:t>The truck is surveyed in detail so that customized parts can be designed and fabricated. </a:t>
            </a:r>
          </a:p>
          <a:p>
            <a:r>
              <a:rPr lang="en-US" sz="2000" dirty="0"/>
              <a:t>Once the parts are in stock, the assembly takes less than a week. </a:t>
            </a:r>
          </a:p>
          <a:p>
            <a:r>
              <a:rPr lang="en-US" sz="2000" dirty="0"/>
              <a:t>Customers can combine installation with winter cleaning and refurbishment. </a:t>
            </a:r>
          </a:p>
        </p:txBody>
      </p:sp>
    </p:spTree>
    <p:extLst>
      <p:ext uri="{BB962C8B-B14F-4D97-AF65-F5344CB8AC3E}">
        <p14:creationId xmlns:p14="http://schemas.microsoft.com/office/powerpoint/2010/main" val="1373849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24A564-2FC6-40B0-BC8C-C1B953601F32}"/>
              </a:ext>
            </a:extLst>
          </p:cNvPr>
          <p:cNvSpPr>
            <a:spLocks noGrp="1"/>
          </p:cNvSpPr>
          <p:nvPr>
            <p:ph type="title"/>
          </p:nvPr>
        </p:nvSpPr>
        <p:spPr>
          <a:xfrm>
            <a:off x="6094105" y="802955"/>
            <a:ext cx="4977976" cy="1454051"/>
          </a:xfrm>
        </p:spPr>
        <p:txBody>
          <a:bodyPr>
            <a:normAutofit fontScale="90000"/>
          </a:bodyPr>
          <a:lstStyle/>
          <a:p>
            <a:r>
              <a:rPr lang="en-US" dirty="0">
                <a:solidFill>
                  <a:srgbClr val="000000"/>
                </a:solidFill>
              </a:rPr>
              <a:t>Automated Striping System Improvements  Outline </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Robot">
            <a:extLst>
              <a:ext uri="{FF2B5EF4-FFF2-40B4-BE49-F238E27FC236}">
                <a16:creationId xmlns:a16="http://schemas.microsoft.com/office/drawing/2014/main" id="{9D1FE8DF-996B-4193-BFE9-FF5353907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3CA11812-FDFA-4565-B11D-F4C2C71AE5CC}"/>
              </a:ext>
            </a:extLst>
          </p:cNvPr>
          <p:cNvSpPr>
            <a:spLocks noGrp="1"/>
          </p:cNvSpPr>
          <p:nvPr>
            <p:ph idx="4294967295"/>
          </p:nvPr>
        </p:nvSpPr>
        <p:spPr>
          <a:xfrm>
            <a:off x="6090574" y="2421682"/>
            <a:ext cx="4977578" cy="3639289"/>
          </a:xfrm>
        </p:spPr>
        <p:txBody>
          <a:bodyPr anchor="ctr">
            <a:normAutofit/>
          </a:bodyPr>
          <a:lstStyle/>
          <a:p>
            <a:r>
              <a:rPr lang="en-US" sz="2200" dirty="0">
                <a:solidFill>
                  <a:srgbClr val="000000"/>
                </a:solidFill>
              </a:rPr>
              <a:t>Who is LimnTech?</a:t>
            </a:r>
          </a:p>
          <a:p>
            <a:r>
              <a:rPr lang="en-US" sz="2200" dirty="0">
                <a:solidFill>
                  <a:srgbClr val="000000"/>
                </a:solidFill>
              </a:rPr>
              <a:t>What is Automated Layout?</a:t>
            </a:r>
          </a:p>
          <a:p>
            <a:r>
              <a:rPr lang="en-US" sz="2200" dirty="0">
                <a:solidFill>
                  <a:srgbClr val="000000"/>
                </a:solidFill>
              </a:rPr>
              <a:t>How is it Improved?</a:t>
            </a:r>
          </a:p>
          <a:p>
            <a:r>
              <a:rPr lang="en-US" sz="2200" dirty="0">
                <a:solidFill>
                  <a:srgbClr val="000000"/>
                </a:solidFill>
              </a:rPr>
              <a:t>How Does it Work?</a:t>
            </a:r>
          </a:p>
          <a:p>
            <a:r>
              <a:rPr lang="en-US" sz="2200" dirty="0">
                <a:solidFill>
                  <a:srgbClr val="000000"/>
                </a:solidFill>
              </a:rPr>
              <a:t>How Is it Installed?</a:t>
            </a:r>
          </a:p>
          <a:p>
            <a:r>
              <a:rPr lang="en-US" sz="2200" dirty="0">
                <a:solidFill>
                  <a:srgbClr val="000000"/>
                </a:solidFill>
              </a:rPr>
              <a:t>What is Automated Striping?</a:t>
            </a:r>
          </a:p>
          <a:p>
            <a:r>
              <a:rPr lang="en-US" sz="2200" dirty="0">
                <a:solidFill>
                  <a:srgbClr val="000000"/>
                </a:solidFill>
              </a:rPr>
              <a:t>What Value does it bring?</a:t>
            </a:r>
          </a:p>
          <a:p>
            <a:endParaRPr lang="en-US" sz="2000" dirty="0">
              <a:solidFill>
                <a:srgbClr val="000000"/>
              </a:solidFill>
            </a:endParaRPr>
          </a:p>
        </p:txBody>
      </p:sp>
    </p:spTree>
    <p:extLst>
      <p:ext uri="{BB962C8B-B14F-4D97-AF65-F5344CB8AC3E}">
        <p14:creationId xmlns:p14="http://schemas.microsoft.com/office/powerpoint/2010/main" val="66397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4960945" cy="1325563"/>
          </a:xfrm>
        </p:spPr>
        <p:txBody>
          <a:bodyPr>
            <a:normAutofit/>
          </a:bodyPr>
          <a:lstStyle/>
          <a:p>
            <a:r>
              <a:rPr lang="en-US" dirty="0"/>
              <a:t>What Value does it bring?</a:t>
            </a:r>
            <a:endParaRPr lang="en-US" b="1" dirty="0"/>
          </a:p>
        </p:txBody>
      </p:sp>
      <p:sp>
        <p:nvSpPr>
          <p:cNvPr id="3" name="Content Placeholder 2"/>
          <p:cNvSpPr>
            <a:spLocks noGrp="1"/>
          </p:cNvSpPr>
          <p:nvPr>
            <p:ph idx="4294967295"/>
          </p:nvPr>
        </p:nvSpPr>
        <p:spPr>
          <a:xfrm>
            <a:off x="838201" y="1825625"/>
            <a:ext cx="4933462" cy="4351338"/>
          </a:xfrm>
        </p:spPr>
        <p:txBody>
          <a:bodyPr>
            <a:normAutofit/>
          </a:bodyPr>
          <a:lstStyle/>
          <a:p>
            <a:r>
              <a:rPr lang="en-US" sz="2000" dirty="0"/>
              <a:t>The primary value this brings is safety. </a:t>
            </a:r>
          </a:p>
          <a:p>
            <a:r>
              <a:rPr lang="en-US" sz="2000" dirty="0"/>
              <a:t>The removal of layout workers from the roadway eliminates the possibility of injury during a common accident - a collision of an inattentive driver during striping operation, resulting in death of a worker performing layout. </a:t>
            </a:r>
          </a:p>
          <a:p>
            <a:r>
              <a:rPr lang="en-US" sz="2000" dirty="0"/>
              <a:t>This type of accident is on the rise. </a:t>
            </a:r>
          </a:p>
        </p:txBody>
      </p:sp>
      <p:pic>
        <p:nvPicPr>
          <p:cNvPr id="9" name="Picture 8" descr="A blurry photo of a fire&#10;&#10;Description automatically generated">
            <a:extLst>
              <a:ext uri="{FF2B5EF4-FFF2-40B4-BE49-F238E27FC236}">
                <a16:creationId xmlns:a16="http://schemas.microsoft.com/office/drawing/2014/main" id="{13980381-E603-47BA-B933-1D09753BAB41}"/>
              </a:ext>
            </a:extLst>
          </p:cNvPr>
          <p:cNvPicPr>
            <a:picLocks noChangeAspect="1"/>
          </p:cNvPicPr>
          <p:nvPr/>
        </p:nvPicPr>
        <p:blipFill rotWithShape="1">
          <a:blip r:embed="rId3">
            <a:extLst>
              <a:ext uri="{28A0092B-C50C-407E-A947-70E740481C1C}">
                <a14:useLocalDpi xmlns:a14="http://schemas.microsoft.com/office/drawing/2010/main" val="0"/>
              </a:ext>
            </a:extLst>
          </a:blip>
          <a:srcRect t="14768" r="-1" b="5299"/>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29" name="Arc 2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A car parked on the side of a dirt field&#10;&#10;Description automatically generated">
            <a:extLst>
              <a:ext uri="{FF2B5EF4-FFF2-40B4-BE49-F238E27FC236}">
                <a16:creationId xmlns:a16="http://schemas.microsoft.com/office/drawing/2014/main" id="{B071CB8A-1A9A-4F1A-8724-4EE6560991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08" r="7738" b="-4"/>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A picture containing smoke, train, dark, coming&#10;&#10;Description automatically generated">
            <a:extLst>
              <a:ext uri="{FF2B5EF4-FFF2-40B4-BE49-F238E27FC236}">
                <a16:creationId xmlns:a16="http://schemas.microsoft.com/office/drawing/2014/main" id="{8B35CEAE-D4AC-4BE8-AD27-5E36F06518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073" r="7930" b="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4243517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5120561" cy="1325563"/>
          </a:xfrm>
        </p:spPr>
        <p:txBody>
          <a:bodyPr>
            <a:normAutofit/>
          </a:bodyPr>
          <a:lstStyle/>
          <a:p>
            <a:r>
              <a:rPr lang="en-US"/>
              <a:t>What Value does it bring?</a:t>
            </a:r>
            <a:endParaRPr lang="en-US" b="1"/>
          </a:p>
        </p:txBody>
      </p:sp>
      <p:sp>
        <p:nvSpPr>
          <p:cNvPr id="3" name="Content Placeholder 2"/>
          <p:cNvSpPr>
            <a:spLocks noGrp="1"/>
          </p:cNvSpPr>
          <p:nvPr>
            <p:ph idx="4294967295"/>
          </p:nvPr>
        </p:nvSpPr>
        <p:spPr>
          <a:xfrm>
            <a:off x="838201" y="1825625"/>
            <a:ext cx="5092194" cy="4351338"/>
          </a:xfrm>
        </p:spPr>
        <p:txBody>
          <a:bodyPr>
            <a:normAutofit/>
          </a:bodyPr>
          <a:lstStyle/>
          <a:p>
            <a:r>
              <a:rPr lang="en-US" sz="2400" dirty="0"/>
              <a:t>Secondary value is that the system is accurate and consistent. </a:t>
            </a:r>
          </a:p>
          <a:p>
            <a:r>
              <a:rPr lang="en-US" sz="2400" dirty="0"/>
              <a:t>Automating repetitive, dangerous jobs is a key to improving quality of marking installation.</a:t>
            </a:r>
          </a:p>
          <a:p>
            <a:r>
              <a:rPr lang="en-US" sz="2400" dirty="0"/>
              <a:t>Our accuracy is within two inches.  </a:t>
            </a:r>
          </a:p>
        </p:txBody>
      </p:sp>
      <p:sp>
        <p:nvSpPr>
          <p:cNvPr id="46" name="Oval 4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A truck that is driving down the street&#10;&#10;Description automatically generated">
            <a:extLst>
              <a:ext uri="{FF2B5EF4-FFF2-40B4-BE49-F238E27FC236}">
                <a16:creationId xmlns:a16="http://schemas.microsoft.com/office/drawing/2014/main" id="{817C4AE9-C1BF-42F1-9890-788DC57F46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98" r="35509"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48" name="Arc 4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A sign on the side of a road&#10;&#10;Description automatically generated">
            <a:extLst>
              <a:ext uri="{FF2B5EF4-FFF2-40B4-BE49-F238E27FC236}">
                <a16:creationId xmlns:a16="http://schemas.microsoft.com/office/drawing/2014/main" id="{F9F20815-25F5-471C-8F2F-238D42CE9E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99" r="10647"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2405261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6" name="Freeform: Shape 27">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7" name="Freeform: Shape 29">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438913" y="859536"/>
            <a:ext cx="4832802" cy="1243584"/>
          </a:xfrm>
        </p:spPr>
        <p:txBody>
          <a:bodyPr>
            <a:normAutofit/>
          </a:bodyPr>
          <a:lstStyle/>
          <a:p>
            <a:r>
              <a:rPr lang="en-US" sz="3400"/>
              <a:t>What Value does it bring?</a:t>
            </a:r>
            <a:endParaRPr lang="en-US" sz="3400" b="1"/>
          </a:p>
        </p:txBody>
      </p:sp>
      <p:sp>
        <p:nvSpPr>
          <p:cNvPr id="38" name="Rectangle 3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438912" y="2512611"/>
            <a:ext cx="4832803" cy="3664351"/>
          </a:xfrm>
        </p:spPr>
        <p:txBody>
          <a:bodyPr>
            <a:normAutofit/>
          </a:bodyPr>
          <a:lstStyle/>
          <a:p>
            <a:r>
              <a:rPr lang="en-US" sz="2400" dirty="0"/>
              <a:t>Thirdly, operators that were used for layout operation are now available for other tasks. </a:t>
            </a:r>
          </a:p>
          <a:p>
            <a:r>
              <a:rPr lang="en-US" sz="2400" dirty="0"/>
              <a:t>Layout can be performed with one operator from the safety of the truck</a:t>
            </a:r>
          </a:p>
        </p:txBody>
      </p:sp>
      <p:pic>
        <p:nvPicPr>
          <p:cNvPr id="7" name="Picture 6" descr="Graphical user interface, application&#10;&#10;Description automatically generated">
            <a:extLst>
              <a:ext uri="{FF2B5EF4-FFF2-40B4-BE49-F238E27FC236}">
                <a16:creationId xmlns:a16="http://schemas.microsoft.com/office/drawing/2014/main" id="{24DA2092-546D-4A86-BFD2-5117937994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0612" y="517600"/>
            <a:ext cx="4689230" cy="2743200"/>
          </a:xfrm>
          <a:prstGeom prst="rect">
            <a:avLst/>
          </a:prstGeom>
        </p:spPr>
      </p:pic>
      <p:pic>
        <p:nvPicPr>
          <p:cNvPr id="6" name="Picture 5" descr="A truck driving down a street&#10;&#10;Description automatically generated">
            <a:extLst>
              <a:ext uri="{FF2B5EF4-FFF2-40B4-BE49-F238E27FC236}">
                <a16:creationId xmlns:a16="http://schemas.microsoft.com/office/drawing/2014/main" id="{EF9FE43B-52C0-4964-A5BD-B997E41177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 b="18151"/>
          <a:stretch/>
        </p:blipFill>
        <p:spPr>
          <a:xfrm>
            <a:off x="6617368" y="3618380"/>
            <a:ext cx="5135719" cy="2364439"/>
          </a:xfrm>
          <a:prstGeom prst="rect">
            <a:avLst/>
          </a:prstGeom>
        </p:spPr>
      </p:pic>
    </p:spTree>
    <p:extLst>
      <p:ext uri="{BB962C8B-B14F-4D97-AF65-F5344CB8AC3E}">
        <p14:creationId xmlns:p14="http://schemas.microsoft.com/office/powerpoint/2010/main" val="3407332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 shot of a computer&#10;&#10;Description automatically generated">
            <a:extLst>
              <a:ext uri="{FF2B5EF4-FFF2-40B4-BE49-F238E27FC236}">
                <a16:creationId xmlns:a16="http://schemas.microsoft.com/office/drawing/2014/main" id="{B7BD1648-DA50-4480-B49E-4977F26C91AA}"/>
              </a:ext>
            </a:extLst>
          </p:cNvPr>
          <p:cNvPicPr>
            <a:picLocks noChangeAspect="1"/>
          </p:cNvPicPr>
          <p:nvPr/>
        </p:nvPicPr>
        <p:blipFill rotWithShape="1">
          <a:blip r:embed="rId3">
            <a:extLst>
              <a:ext uri="{28A0092B-C50C-407E-A947-70E740481C1C}">
                <a14:useLocalDpi xmlns:a14="http://schemas.microsoft.com/office/drawing/2010/main" val="0"/>
              </a:ext>
            </a:extLst>
          </a:blip>
          <a:srcRect t="8384" r="-2" b="10488"/>
          <a:stretch/>
        </p:blipFill>
        <p:spPr>
          <a:xfrm>
            <a:off x="4781425" y="3364992"/>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picture containing person, outdoor, person, sitting&#10;&#10;Description automatically generated">
            <a:extLst>
              <a:ext uri="{FF2B5EF4-FFF2-40B4-BE49-F238E27FC236}">
                <a16:creationId xmlns:a16="http://schemas.microsoft.com/office/drawing/2014/main" id="{2B02C420-4C9B-44ED-8761-CCADABF37802}"/>
              </a:ext>
            </a:extLst>
          </p:cNvPr>
          <p:cNvPicPr>
            <a:picLocks noChangeAspect="1"/>
          </p:cNvPicPr>
          <p:nvPr/>
        </p:nvPicPr>
        <p:blipFill rotWithShape="1">
          <a:blip r:embed="rId4">
            <a:extLst>
              <a:ext uri="{28A0092B-C50C-407E-A947-70E740481C1C}">
                <a14:useLocalDpi xmlns:a14="http://schemas.microsoft.com/office/drawing/2010/main" val="0"/>
              </a:ext>
            </a:extLst>
          </a:blip>
          <a:srcRect t="5653" r="-2" b="28102"/>
          <a:stretch/>
        </p:blipFill>
        <p:spPr>
          <a:xfrm>
            <a:off x="4781425" y="0"/>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3400"/>
              <a:t>What Value does it bring?</a:t>
            </a:r>
            <a:endParaRPr lang="en-US" sz="3400" b="1"/>
          </a:p>
        </p:txBody>
      </p:sp>
      <p:sp>
        <p:nvSpPr>
          <p:cNvPr id="27"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8"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448056" y="2392352"/>
            <a:ext cx="4832803" cy="3664351"/>
          </a:xfrm>
        </p:spPr>
        <p:txBody>
          <a:bodyPr>
            <a:normAutofit/>
          </a:bodyPr>
          <a:lstStyle/>
          <a:p>
            <a:r>
              <a:rPr lang="en-US" sz="2000" dirty="0"/>
              <a:t>Fourth – Our systems are designed to be intuitive and simple to operate.</a:t>
            </a:r>
          </a:p>
          <a:p>
            <a:r>
              <a:rPr lang="en-US" sz="2000" dirty="0"/>
              <a:t>Many operators are capable of striping with telephone training.</a:t>
            </a:r>
          </a:p>
          <a:p>
            <a:r>
              <a:rPr lang="en-US" sz="2000" dirty="0"/>
              <a:t>Our system can always switch back to manual operation at any time, to use the truck as needed. </a:t>
            </a:r>
          </a:p>
        </p:txBody>
      </p:sp>
    </p:spTree>
    <p:extLst>
      <p:ext uri="{BB962C8B-B14F-4D97-AF65-F5344CB8AC3E}">
        <p14:creationId xmlns:p14="http://schemas.microsoft.com/office/powerpoint/2010/main" val="1116716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5026" y="534248"/>
            <a:ext cx="4888306" cy="1325563"/>
          </a:xfrm>
        </p:spPr>
        <p:txBody>
          <a:bodyPr vert="horz" lIns="91440" tIns="45720" rIns="91440" bIns="45720" rtlCol="0" anchor="ctr">
            <a:normAutofit/>
          </a:bodyPr>
          <a:lstStyle/>
          <a:p>
            <a:r>
              <a:rPr lang="en-US" sz="2800" b="1" kern="1200">
                <a:solidFill>
                  <a:schemeClr val="tx1"/>
                </a:solidFill>
                <a:latin typeface="+mj-lt"/>
                <a:ea typeface="+mj-ea"/>
                <a:cs typeface="+mj-cs"/>
              </a:rPr>
              <a:t>LIFEMARK AUTOMATED STRIPING SYSTEM</a:t>
            </a:r>
            <a:br>
              <a:rPr lang="en-US" sz="2800" b="1" kern="1200">
                <a:solidFill>
                  <a:schemeClr val="tx1"/>
                </a:solidFill>
                <a:latin typeface="+mj-lt"/>
                <a:ea typeface="+mj-ea"/>
                <a:cs typeface="+mj-cs"/>
              </a:rPr>
            </a:br>
            <a:r>
              <a:rPr lang="en-US" sz="2800" b="1" kern="1200">
                <a:solidFill>
                  <a:schemeClr val="tx1"/>
                </a:solidFill>
                <a:latin typeface="+mj-lt"/>
                <a:ea typeface="+mj-ea"/>
                <a:cs typeface="+mj-cs"/>
              </a:rPr>
              <a:t>COMMON COMPONENTS</a:t>
            </a:r>
            <a:endParaRPr lang="en-US" sz="2800" kern="1200">
              <a:solidFill>
                <a:schemeClr val="tx1"/>
              </a:solidFill>
              <a:latin typeface="+mj-lt"/>
              <a:ea typeface="+mj-ea"/>
              <a:cs typeface="+mj-cs"/>
            </a:endParaRPr>
          </a:p>
        </p:txBody>
      </p:sp>
      <p:sp>
        <p:nvSpPr>
          <p:cNvPr id="12" name="Freeform: Shape 11">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engine&#10;&#10;Description automatically generated">
            <a:extLst>
              <a:ext uri="{FF2B5EF4-FFF2-40B4-BE49-F238E27FC236}">
                <a16:creationId xmlns:a16="http://schemas.microsoft.com/office/drawing/2014/main" id="{B518BC96-196F-4D3C-BC26-90E8EDE171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1710" b="23478"/>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3" name="Content Placeholder 2"/>
          <p:cNvSpPr>
            <a:spLocks noGrp="1"/>
          </p:cNvSpPr>
          <p:nvPr>
            <p:ph idx="4294967295"/>
          </p:nvPr>
        </p:nvSpPr>
        <p:spPr>
          <a:xfrm>
            <a:off x="6749142" y="2009941"/>
            <a:ext cx="4884189" cy="2438869"/>
          </a:xfrm>
        </p:spPr>
        <p:txBody>
          <a:bodyPr vert="horz" lIns="91440" tIns="45720" rIns="91440" bIns="45720" rtlCol="0" anchor="t">
            <a:normAutofit/>
          </a:bodyPr>
          <a:lstStyle/>
          <a:p>
            <a:r>
              <a:rPr lang="en-US" sz="1800" dirty="0"/>
              <a:t>Touchscreen Control Box in Driver’s Cab</a:t>
            </a:r>
          </a:p>
          <a:p>
            <a:r>
              <a:rPr lang="en-US" sz="1800" dirty="0"/>
              <a:t>Smart Cylinders Mounted into Carriages</a:t>
            </a:r>
          </a:p>
          <a:p>
            <a:r>
              <a:rPr lang="en-US" sz="1800" dirty="0"/>
              <a:t>Valve Body to Control Smart Cylinders</a:t>
            </a:r>
          </a:p>
          <a:p>
            <a:r>
              <a:rPr lang="en-US" sz="1800" dirty="0"/>
              <a:t>Computer Control Cabinet on Deck</a:t>
            </a:r>
          </a:p>
          <a:p>
            <a:r>
              <a:rPr lang="en-US" sz="1800" dirty="0"/>
              <a:t>Includes full installation of both sides operational, training and one year warranty and service</a:t>
            </a:r>
          </a:p>
        </p:txBody>
      </p:sp>
      <p:pic>
        <p:nvPicPr>
          <p:cNvPr id="7" name="Picture 6" descr="A picture containing monitor, screen, cat, television&#10;&#10;Description automatically generated">
            <a:extLst>
              <a:ext uri="{FF2B5EF4-FFF2-40B4-BE49-F238E27FC236}">
                <a16:creationId xmlns:a16="http://schemas.microsoft.com/office/drawing/2014/main" id="{694EDE1E-9F98-44F7-8635-44DCD31AF6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716" r="-2" b="2580"/>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201773460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B64C-170A-407C-AFCF-B4B3BB311D74}"/>
              </a:ext>
            </a:extLst>
          </p:cNvPr>
          <p:cNvSpPr>
            <a:spLocks noGrp="1"/>
          </p:cNvSpPr>
          <p:nvPr>
            <p:ph type="title"/>
          </p:nvPr>
        </p:nvSpPr>
        <p:spPr>
          <a:xfrm>
            <a:off x="717613" y="297297"/>
            <a:ext cx="5314536" cy="1325563"/>
          </a:xfrm>
        </p:spPr>
        <p:txBody>
          <a:bodyPr vert="horz" lIns="91440" tIns="45720" rIns="91440" bIns="45720" rtlCol="0" anchor="ctr">
            <a:normAutofit/>
          </a:bodyPr>
          <a:lstStyle/>
          <a:p>
            <a:r>
              <a:rPr lang="en-US" sz="3100" b="1" dirty="0"/>
              <a:t>LIFEMARK 100 AUTOMATED LAYOUT SYSTEM COMPONENTS</a:t>
            </a:r>
          </a:p>
        </p:txBody>
      </p:sp>
      <p:sp>
        <p:nvSpPr>
          <p:cNvPr id="3" name="Content Placeholder 2">
            <a:extLst>
              <a:ext uri="{FF2B5EF4-FFF2-40B4-BE49-F238E27FC236}">
                <a16:creationId xmlns:a16="http://schemas.microsoft.com/office/drawing/2014/main" id="{42FF3C16-E85B-4D68-8F85-52ACC7289D1D}"/>
              </a:ext>
            </a:extLst>
          </p:cNvPr>
          <p:cNvSpPr>
            <a:spLocks noGrp="1"/>
          </p:cNvSpPr>
          <p:nvPr>
            <p:ph idx="1"/>
          </p:nvPr>
        </p:nvSpPr>
        <p:spPr>
          <a:xfrm>
            <a:off x="717606" y="1622860"/>
            <a:ext cx="5314543" cy="3375920"/>
          </a:xfrm>
        </p:spPr>
        <p:txBody>
          <a:bodyPr vert="horz" lIns="91440" tIns="45720" rIns="91440" bIns="45720" rtlCol="0" anchor="t">
            <a:normAutofit/>
          </a:bodyPr>
          <a:lstStyle/>
          <a:p>
            <a:r>
              <a:rPr lang="en-US" sz="1500" dirty="0"/>
              <a:t>Touchscreen Control Box in Driver’s Cab</a:t>
            </a:r>
          </a:p>
          <a:p>
            <a:r>
              <a:rPr lang="en-US" sz="1500" dirty="0"/>
              <a:t>Smart Cylinders Mounted into Carriages</a:t>
            </a:r>
          </a:p>
          <a:p>
            <a:r>
              <a:rPr lang="en-US" sz="1500" dirty="0"/>
              <a:t>Valve Body to Control Smart Cylinders</a:t>
            </a:r>
          </a:p>
          <a:p>
            <a:r>
              <a:rPr lang="en-US" sz="1500" dirty="0"/>
              <a:t>Computer Control Cabinet on Deck</a:t>
            </a:r>
          </a:p>
          <a:p>
            <a:r>
              <a:rPr lang="en-US" sz="1500" dirty="0"/>
              <a:t>Gun Control Box</a:t>
            </a:r>
          </a:p>
          <a:p>
            <a:r>
              <a:rPr lang="en-US" sz="1500" dirty="0"/>
              <a:t>GPS Antennas, INS and RTK correction service equipment</a:t>
            </a:r>
          </a:p>
          <a:p>
            <a:r>
              <a:rPr lang="en-US" sz="1500" dirty="0"/>
              <a:t>Overview Cameras, Carriage Cameras and Towers</a:t>
            </a:r>
          </a:p>
          <a:p>
            <a:r>
              <a:rPr lang="en-US" sz="1500" dirty="0"/>
              <a:t>System Price $136,000 both carriages</a:t>
            </a:r>
          </a:p>
          <a:p>
            <a:r>
              <a:rPr lang="en-US" sz="1500" dirty="0"/>
              <a:t>Record only system Price $85,000 </a:t>
            </a:r>
          </a:p>
          <a:p>
            <a:endParaRPr lang="en-US" sz="1500" dirty="0"/>
          </a:p>
        </p:txBody>
      </p:sp>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truck cake sitting on top of a car&#10;&#10;Description automatically generated">
            <a:extLst>
              <a:ext uri="{FF2B5EF4-FFF2-40B4-BE49-F238E27FC236}">
                <a16:creationId xmlns:a16="http://schemas.microsoft.com/office/drawing/2014/main" id="{8B532636-E6C2-4E5C-9ABF-C49AEA4BEE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827"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3839268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68898-5A6E-4D55-85EC-308E785EE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1BB64C-170A-407C-AFCF-B4B3BB311D74}"/>
              </a:ext>
            </a:extLst>
          </p:cNvPr>
          <p:cNvSpPr>
            <a:spLocks noGrp="1"/>
          </p:cNvSpPr>
          <p:nvPr>
            <p:ph type="title"/>
          </p:nvPr>
        </p:nvSpPr>
        <p:spPr>
          <a:xfrm>
            <a:off x="429768" y="411480"/>
            <a:ext cx="11201400" cy="1106424"/>
          </a:xfrm>
        </p:spPr>
        <p:txBody>
          <a:bodyPr vert="horz" lIns="91440" tIns="45720" rIns="91440" bIns="45720" rtlCol="0" anchor="ctr">
            <a:normAutofit/>
          </a:bodyPr>
          <a:lstStyle/>
          <a:p>
            <a:r>
              <a:rPr lang="en-US" sz="3600" b="1" kern="1200">
                <a:solidFill>
                  <a:schemeClr val="tx1"/>
                </a:solidFill>
                <a:latin typeface="+mj-lt"/>
                <a:ea typeface="+mj-ea"/>
                <a:cs typeface="+mj-cs"/>
              </a:rPr>
              <a:t>LIFEMARK 100 AUTOMATED LAYOUT SYSTEM COMPONENTS</a:t>
            </a:r>
          </a:p>
        </p:txBody>
      </p:sp>
      <p:sp>
        <p:nvSpPr>
          <p:cNvPr id="12" name="Rectangle 11">
            <a:extLst>
              <a:ext uri="{FF2B5EF4-FFF2-40B4-BE49-F238E27FC236}">
                <a16:creationId xmlns:a16="http://schemas.microsoft.com/office/drawing/2014/main" id="{3E23A947-2D45-4208-AE2B-64948C87A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F49A3A3F-F09A-45DD-9D4F-39D69C0491AD}"/>
              </a:ext>
            </a:extLst>
          </p:cNvPr>
          <p:cNvPicPr>
            <a:picLocks noChangeAspect="1"/>
          </p:cNvPicPr>
          <p:nvPr/>
        </p:nvPicPr>
        <p:blipFill>
          <a:blip r:embed="rId2"/>
          <a:stretch>
            <a:fillRect/>
          </a:stretch>
        </p:blipFill>
        <p:spPr>
          <a:xfrm>
            <a:off x="429768" y="1749041"/>
            <a:ext cx="6702552" cy="4457198"/>
          </a:xfrm>
          <a:prstGeom prst="rect">
            <a:avLst/>
          </a:prstGeom>
        </p:spPr>
      </p:pic>
      <p:sp useBgFill="1">
        <p:nvSpPr>
          <p:cNvPr id="14" name="Rectangle 13">
            <a:extLst>
              <a:ext uri="{FF2B5EF4-FFF2-40B4-BE49-F238E27FC236}">
                <a16:creationId xmlns:a16="http://schemas.microsoft.com/office/drawing/2014/main" id="{E5BBB0F9-6A59-4D02-A9C7-A2D651668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2FF3C16-E85B-4D68-8F85-52ACC7289D1D}"/>
              </a:ext>
            </a:extLst>
          </p:cNvPr>
          <p:cNvSpPr>
            <a:spLocks noGrp="1"/>
          </p:cNvSpPr>
          <p:nvPr>
            <p:ph idx="1"/>
          </p:nvPr>
        </p:nvSpPr>
        <p:spPr>
          <a:xfrm>
            <a:off x="7938752" y="2020824"/>
            <a:ext cx="3455097" cy="3959352"/>
          </a:xfrm>
        </p:spPr>
        <p:txBody>
          <a:bodyPr vert="horz" lIns="91440" tIns="45720" rIns="91440" bIns="45720" rtlCol="0" anchor="ctr">
            <a:normAutofit/>
          </a:bodyPr>
          <a:lstStyle/>
          <a:p>
            <a:r>
              <a:rPr lang="en-US" sz="1500" dirty="0"/>
              <a:t>Touchscreen Control Box in Driver’s Cab</a:t>
            </a:r>
          </a:p>
          <a:p>
            <a:r>
              <a:rPr lang="en-US" sz="1500" dirty="0"/>
              <a:t>Smart Cylinders Mounted into Carriages</a:t>
            </a:r>
          </a:p>
          <a:p>
            <a:r>
              <a:rPr lang="en-US" sz="1500" dirty="0"/>
              <a:t>Valve Body to Control Smart Cylinders</a:t>
            </a:r>
          </a:p>
          <a:p>
            <a:r>
              <a:rPr lang="en-US" sz="1500" dirty="0"/>
              <a:t>Computer Control Cabinet on Deck</a:t>
            </a:r>
          </a:p>
          <a:p>
            <a:r>
              <a:rPr lang="en-US" sz="1500" dirty="0"/>
              <a:t>Gun Control Box</a:t>
            </a:r>
          </a:p>
          <a:p>
            <a:r>
              <a:rPr lang="en-US" sz="1500" dirty="0"/>
              <a:t>GPS Antennas, INS and RTK correction service equipment</a:t>
            </a:r>
          </a:p>
          <a:p>
            <a:r>
              <a:rPr lang="en-US" sz="1500" dirty="0"/>
              <a:t>Overview Cameras, Carriage Cameras and Towers</a:t>
            </a:r>
          </a:p>
          <a:p>
            <a:r>
              <a:rPr lang="en-US" sz="1500" dirty="0"/>
              <a:t>System Price $136,000 both carriages</a:t>
            </a:r>
          </a:p>
          <a:p>
            <a:r>
              <a:rPr lang="en-US" sz="1500" dirty="0"/>
              <a:t>Record only system Price $85,000 </a:t>
            </a:r>
          </a:p>
          <a:p>
            <a:endParaRPr lang="en-US" sz="1500" dirty="0"/>
          </a:p>
        </p:txBody>
      </p:sp>
    </p:spTree>
    <p:extLst>
      <p:ext uri="{BB962C8B-B14F-4D97-AF65-F5344CB8AC3E}">
        <p14:creationId xmlns:p14="http://schemas.microsoft.com/office/powerpoint/2010/main" val="1917116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F0E41-AE00-4722-B256-C45A229218F7}"/>
              </a:ext>
            </a:extLst>
          </p:cNvPr>
          <p:cNvSpPr>
            <a:spLocks noGrp="1"/>
          </p:cNvSpPr>
          <p:nvPr>
            <p:ph type="title"/>
          </p:nvPr>
        </p:nvSpPr>
        <p:spPr/>
        <p:txBody>
          <a:bodyPr/>
          <a:lstStyle/>
          <a:p>
            <a:r>
              <a:rPr lang="en-US" dirty="0"/>
              <a:t>LIFEMARK 300 AUTOMATED RESTRIPE SYSTEM COMPONENTS</a:t>
            </a:r>
          </a:p>
        </p:txBody>
      </p:sp>
      <p:sp>
        <p:nvSpPr>
          <p:cNvPr id="3" name="Content Placeholder 2">
            <a:extLst>
              <a:ext uri="{FF2B5EF4-FFF2-40B4-BE49-F238E27FC236}">
                <a16:creationId xmlns:a16="http://schemas.microsoft.com/office/drawing/2014/main" id="{A9D9DAA9-7A61-456A-9586-1417EA4057A5}"/>
              </a:ext>
            </a:extLst>
          </p:cNvPr>
          <p:cNvSpPr>
            <a:spLocks noGrp="1"/>
          </p:cNvSpPr>
          <p:nvPr>
            <p:ph idx="1"/>
          </p:nvPr>
        </p:nvSpPr>
        <p:spPr>
          <a:xfrm>
            <a:off x="838200" y="1690688"/>
            <a:ext cx="10515600" cy="4351338"/>
          </a:xfrm>
        </p:spPr>
        <p:txBody>
          <a:bodyPr>
            <a:normAutofit/>
          </a:bodyPr>
          <a:lstStyle/>
          <a:p>
            <a:r>
              <a:rPr lang="en-US" sz="2200" dirty="0">
                <a:solidFill>
                  <a:schemeClr val="accent1"/>
                </a:solidFill>
              </a:rPr>
              <a:t>Touchscreen Control Box in Driver’s Cab</a:t>
            </a:r>
          </a:p>
          <a:p>
            <a:r>
              <a:rPr lang="en-US" sz="2200" dirty="0">
                <a:solidFill>
                  <a:schemeClr val="accent1"/>
                </a:solidFill>
              </a:rPr>
              <a:t>Smart Cylinders Mounted into Carriages</a:t>
            </a:r>
          </a:p>
          <a:p>
            <a:r>
              <a:rPr lang="en-US" sz="2200" dirty="0">
                <a:solidFill>
                  <a:schemeClr val="accent1"/>
                </a:solidFill>
              </a:rPr>
              <a:t>Valve Body to Control Smart Cylinders</a:t>
            </a:r>
          </a:p>
          <a:p>
            <a:r>
              <a:rPr lang="en-US" sz="2200" dirty="0">
                <a:solidFill>
                  <a:schemeClr val="accent1"/>
                </a:solidFill>
              </a:rPr>
              <a:t>Computer Control Cabinet on Deck</a:t>
            </a:r>
          </a:p>
          <a:p>
            <a:r>
              <a:rPr lang="en-US" sz="2200" dirty="0"/>
              <a:t>Gun Control Box</a:t>
            </a:r>
          </a:p>
          <a:p>
            <a:r>
              <a:rPr lang="en-US" sz="2200" dirty="0"/>
              <a:t>Overview Cameras, Carriage Cameras and Towers</a:t>
            </a:r>
          </a:p>
          <a:p>
            <a:r>
              <a:rPr lang="en-US" sz="2200" dirty="0"/>
              <a:t>System Price $136,000 for both sides</a:t>
            </a:r>
          </a:p>
          <a:p>
            <a:endParaRPr lang="en-US" sz="2200" dirty="0"/>
          </a:p>
        </p:txBody>
      </p:sp>
      <p:pic>
        <p:nvPicPr>
          <p:cNvPr id="5" name="Picture 4" descr="A truck that is driving down the street&#10;&#10;Description automatically generated">
            <a:extLst>
              <a:ext uri="{FF2B5EF4-FFF2-40B4-BE49-F238E27FC236}">
                <a16:creationId xmlns:a16="http://schemas.microsoft.com/office/drawing/2014/main" id="{C820A228-0700-4EC8-B4CF-D1D4202B0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5454" y="1012916"/>
            <a:ext cx="4607418" cy="30579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13909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1B837-3D64-4E9B-BA52-4F8D75E66861}"/>
              </a:ext>
            </a:extLst>
          </p:cNvPr>
          <p:cNvSpPr>
            <a:spLocks noGrp="1"/>
          </p:cNvSpPr>
          <p:nvPr>
            <p:ph type="title"/>
          </p:nvPr>
        </p:nvSpPr>
        <p:spPr/>
        <p:txBody>
          <a:bodyPr/>
          <a:lstStyle/>
          <a:p>
            <a:r>
              <a:rPr lang="en-US" dirty="0"/>
              <a:t>LIFEMARK 400 AUTOMATED RESTRIPE, LAYOUT AND RECORD SYSTEM COMPONENTS</a:t>
            </a:r>
          </a:p>
        </p:txBody>
      </p:sp>
      <p:sp>
        <p:nvSpPr>
          <p:cNvPr id="3" name="Content Placeholder 2">
            <a:extLst>
              <a:ext uri="{FF2B5EF4-FFF2-40B4-BE49-F238E27FC236}">
                <a16:creationId xmlns:a16="http://schemas.microsoft.com/office/drawing/2014/main" id="{EF334B0A-F0CB-4653-AB17-8EB4680CD1F5}"/>
              </a:ext>
            </a:extLst>
          </p:cNvPr>
          <p:cNvSpPr>
            <a:spLocks noGrp="1"/>
          </p:cNvSpPr>
          <p:nvPr>
            <p:ph idx="1"/>
          </p:nvPr>
        </p:nvSpPr>
        <p:spPr>
          <a:xfrm>
            <a:off x="838200" y="1690688"/>
            <a:ext cx="10515600" cy="4351338"/>
          </a:xfrm>
        </p:spPr>
        <p:txBody>
          <a:bodyPr>
            <a:normAutofit/>
          </a:bodyPr>
          <a:lstStyle/>
          <a:p>
            <a:r>
              <a:rPr lang="en-US" sz="2200" dirty="0">
                <a:solidFill>
                  <a:schemeClr val="accent1"/>
                </a:solidFill>
              </a:rPr>
              <a:t>Touchscreen Control Box in Driver’s Cab</a:t>
            </a:r>
          </a:p>
          <a:p>
            <a:r>
              <a:rPr lang="en-US" sz="2200" dirty="0">
                <a:solidFill>
                  <a:schemeClr val="accent1"/>
                </a:solidFill>
              </a:rPr>
              <a:t>Smart Cylinders Mounted into Carriages</a:t>
            </a:r>
          </a:p>
          <a:p>
            <a:r>
              <a:rPr lang="en-US" sz="2200" dirty="0">
                <a:solidFill>
                  <a:schemeClr val="accent1"/>
                </a:solidFill>
              </a:rPr>
              <a:t>Valve Body to Control Smart Cylinders</a:t>
            </a:r>
          </a:p>
          <a:p>
            <a:r>
              <a:rPr lang="en-US" sz="2200" dirty="0">
                <a:solidFill>
                  <a:schemeClr val="accent1"/>
                </a:solidFill>
              </a:rPr>
              <a:t>Computer Control Cabinet on Deck</a:t>
            </a:r>
          </a:p>
          <a:p>
            <a:r>
              <a:rPr lang="en-US" sz="2200" dirty="0"/>
              <a:t>Gun Control Box</a:t>
            </a:r>
          </a:p>
          <a:p>
            <a:r>
              <a:rPr lang="en-US" sz="2200" dirty="0"/>
              <a:t>Overview Cameras, Carriage Cameras and Towers</a:t>
            </a:r>
          </a:p>
          <a:p>
            <a:r>
              <a:rPr lang="en-US" sz="2200" dirty="0"/>
              <a:t>GPS Antennas, INS and RTK correction service equipment</a:t>
            </a:r>
          </a:p>
          <a:p>
            <a:pPr marL="2377440"/>
            <a:r>
              <a:rPr lang="en-US" sz="2200" dirty="0"/>
              <a:t>System Price  $162,000 both sides</a:t>
            </a:r>
          </a:p>
          <a:p>
            <a:endParaRPr lang="en-US" sz="2200" dirty="0"/>
          </a:p>
        </p:txBody>
      </p:sp>
      <p:pic>
        <p:nvPicPr>
          <p:cNvPr id="5" name="Picture 4" descr="A truck is parked on the side of a road&#10;&#10;Description automatically generated">
            <a:extLst>
              <a:ext uri="{FF2B5EF4-FFF2-40B4-BE49-F238E27FC236}">
                <a16:creationId xmlns:a16="http://schemas.microsoft.com/office/drawing/2014/main" id="{BAA3509A-4750-4A8C-81F2-CD381D7AE4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6013" y="1825625"/>
            <a:ext cx="4598383" cy="25601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208503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40055-D4C1-4477-8B3C-1DB939225AA5}"/>
              </a:ext>
            </a:extLst>
          </p:cNvPr>
          <p:cNvSpPr>
            <a:spLocks noGrp="1"/>
          </p:cNvSpPr>
          <p:nvPr>
            <p:ph type="title"/>
          </p:nvPr>
        </p:nvSpPr>
        <p:spPr/>
        <p:txBody>
          <a:bodyPr/>
          <a:lstStyle/>
          <a:p>
            <a:endParaRPr lang="en-US"/>
          </a:p>
        </p:txBody>
      </p:sp>
      <p:pic>
        <p:nvPicPr>
          <p:cNvPr id="7" name="Media1">
            <a:hlinkClick r:id="" action="ppaction://media"/>
            <a:extLst>
              <a:ext uri="{FF2B5EF4-FFF2-40B4-BE49-F238E27FC236}">
                <a16:creationId xmlns:a16="http://schemas.microsoft.com/office/drawing/2014/main" id="{B48694A2-7D3E-46D2-8A21-A9235CC94221}"/>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287015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truck parked on the side of a road&#10;&#10;Description automatically generated">
            <a:extLst>
              <a:ext uri="{FF2B5EF4-FFF2-40B4-BE49-F238E27FC236}">
                <a16:creationId xmlns:a16="http://schemas.microsoft.com/office/drawing/2014/main" id="{1C010DAF-2950-4FBD-8130-C652154265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968" r="-2" b="1764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truck parked on the side of a dirt road&#10;&#10;Description automatically generated">
            <a:extLst>
              <a:ext uri="{FF2B5EF4-FFF2-40B4-BE49-F238E27FC236}">
                <a16:creationId xmlns:a16="http://schemas.microsoft.com/office/drawing/2014/main" id="{7ADAA0A1-82A7-4628-B611-46FCC92C21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299" r="-2" b="20314"/>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7" name="Freeform: Shape 46">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9" name="Freeform: Shape 48">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3400" dirty="0"/>
              <a:t>Introduction – Who is LimnTech</a:t>
            </a:r>
          </a:p>
        </p:txBody>
      </p:sp>
      <p:sp>
        <p:nvSpPr>
          <p:cNvPr id="51" name="Rectangle 50">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3" name="Rectangle 52">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448056" y="2512611"/>
            <a:ext cx="4832803" cy="3664351"/>
          </a:xfrm>
        </p:spPr>
        <p:txBody>
          <a:bodyPr>
            <a:normAutofit/>
          </a:bodyPr>
          <a:lstStyle/>
          <a:p>
            <a:pPr>
              <a:spcBef>
                <a:spcPts val="600"/>
              </a:spcBef>
            </a:pPr>
            <a:r>
              <a:rPr lang="en-US" sz="2000" dirty="0"/>
              <a:t>I am Chris Davies – 33 years at Potters, technical lead developing products. </a:t>
            </a:r>
          </a:p>
          <a:p>
            <a:pPr>
              <a:spcBef>
                <a:spcPts val="600"/>
              </a:spcBef>
            </a:pPr>
            <a:r>
              <a:rPr lang="en-US" sz="2000" dirty="0"/>
              <a:t>Doug </a:t>
            </a:r>
            <a:r>
              <a:rPr lang="en-US" sz="2000" dirty="0" err="1"/>
              <a:t>Dolinar</a:t>
            </a:r>
            <a:r>
              <a:rPr lang="en-US" sz="2000" dirty="0"/>
              <a:t> owns LimnTech and Guidemark</a:t>
            </a:r>
          </a:p>
          <a:p>
            <a:pPr>
              <a:spcBef>
                <a:spcPts val="600"/>
              </a:spcBef>
            </a:pPr>
            <a:r>
              <a:rPr lang="en-US" sz="2000" dirty="0"/>
              <a:t>LimnTech Scientific is a sister company to Guidemark, 40 year old striping company . </a:t>
            </a:r>
          </a:p>
          <a:p>
            <a:pPr marL="2468880">
              <a:spcBef>
                <a:spcPts val="600"/>
              </a:spcBef>
            </a:pPr>
            <a:r>
              <a:rPr lang="en-US" sz="2000" dirty="0"/>
              <a:t>Over 900 years of striping experience for design engineers to draw on. </a:t>
            </a:r>
          </a:p>
        </p:txBody>
      </p:sp>
    </p:spTree>
    <p:extLst>
      <p:ext uri="{BB962C8B-B14F-4D97-AF65-F5344CB8AC3E}">
        <p14:creationId xmlns:p14="http://schemas.microsoft.com/office/powerpoint/2010/main" val="155260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69D9C-966F-4756-AC5D-50309FE4EF06}"/>
              </a:ext>
            </a:extLst>
          </p:cNvPr>
          <p:cNvSpPr>
            <a:spLocks noGrp="1"/>
          </p:cNvSpPr>
          <p:nvPr>
            <p:ph type="title"/>
          </p:nvPr>
        </p:nvSpPr>
        <p:spPr/>
        <p:txBody>
          <a:bodyPr/>
          <a:lstStyle/>
          <a:p>
            <a:endParaRPr lang="en-US"/>
          </a:p>
        </p:txBody>
      </p:sp>
      <p:pic>
        <p:nvPicPr>
          <p:cNvPr id="7" name="Media4">
            <a:hlinkClick r:id="" action="ppaction://media"/>
            <a:extLst>
              <a:ext uri="{FF2B5EF4-FFF2-40B4-BE49-F238E27FC236}">
                <a16:creationId xmlns:a16="http://schemas.microsoft.com/office/drawing/2014/main" id="{2FAC47F9-B02F-48E7-8352-FE3DB071E21D}"/>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
            <a:ext cx="12192000" cy="6857845"/>
          </a:xfrm>
        </p:spPr>
      </p:pic>
    </p:spTree>
    <p:extLst>
      <p:ext uri="{BB962C8B-B14F-4D97-AF65-F5344CB8AC3E}">
        <p14:creationId xmlns:p14="http://schemas.microsoft.com/office/powerpoint/2010/main" val="6943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56901-F8B3-41B9-ACB5-8BEBA6A3623F}"/>
              </a:ext>
            </a:extLst>
          </p:cNvPr>
          <p:cNvSpPr>
            <a:spLocks noGrp="1"/>
          </p:cNvSpPr>
          <p:nvPr>
            <p:ph type="title"/>
          </p:nvPr>
        </p:nvSpPr>
        <p:spPr/>
        <p:txBody>
          <a:bodyPr/>
          <a:lstStyle/>
          <a:p>
            <a:endParaRPr lang="en-US"/>
          </a:p>
        </p:txBody>
      </p:sp>
      <p:pic>
        <p:nvPicPr>
          <p:cNvPr id="4" name="Multi Size and Color Skip Video">
            <a:hlinkClick r:id="" action="ppaction://media"/>
            <a:extLst>
              <a:ext uri="{FF2B5EF4-FFF2-40B4-BE49-F238E27FC236}">
                <a16:creationId xmlns:a16="http://schemas.microsoft.com/office/drawing/2014/main" id="{5DF6EC5E-3E9E-4FB8-8756-4E21BCB6E38F}"/>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1683180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8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earing a green shirt&#10;&#10;Description automatically generated">
            <a:extLst>
              <a:ext uri="{FF2B5EF4-FFF2-40B4-BE49-F238E27FC236}">
                <a16:creationId xmlns:a16="http://schemas.microsoft.com/office/drawing/2014/main" id="{FDB63F79-4EBB-4E1D-9543-D095EABBEAFA}"/>
              </a:ext>
            </a:extLst>
          </p:cNvPr>
          <p:cNvPicPr>
            <a:picLocks noChangeAspect="1"/>
          </p:cNvPicPr>
          <p:nvPr/>
        </p:nvPicPr>
        <p:blipFill rotWithShape="1">
          <a:blip r:embed="rId3">
            <a:extLst>
              <a:ext uri="{28A0092B-C50C-407E-A947-70E740481C1C}">
                <a14:useLocalDpi xmlns:a14="http://schemas.microsoft.com/office/drawing/2010/main" val="0"/>
              </a:ext>
            </a:extLst>
          </a:blip>
          <a:srcRect t="17220" r="-2" b="21393"/>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truck that is driving down the street&#10;&#10;Description automatically generated">
            <a:extLst>
              <a:ext uri="{FF2B5EF4-FFF2-40B4-BE49-F238E27FC236}">
                <a16:creationId xmlns:a16="http://schemas.microsoft.com/office/drawing/2014/main" id="{DF70D931-6362-48BF-A5FB-9956A5D3F7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856" r="-2" b="1065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3400" dirty="0"/>
              <a:t>LimnTech Scientific history – who we are</a:t>
            </a:r>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448056" y="2392342"/>
            <a:ext cx="4832803" cy="3664351"/>
          </a:xfrm>
        </p:spPr>
        <p:txBody>
          <a:bodyPr>
            <a:normAutofit/>
          </a:bodyPr>
          <a:lstStyle/>
          <a:p>
            <a:r>
              <a:rPr lang="en-US" sz="2000" dirty="0"/>
              <a:t>Guidemark Inc.– a striping company since 1980</a:t>
            </a:r>
          </a:p>
          <a:p>
            <a:pPr lvl="1"/>
            <a:r>
              <a:rPr lang="en-US" sz="2000" dirty="0"/>
              <a:t>80 employees, 45 trucks, wide range of expertise</a:t>
            </a:r>
          </a:p>
          <a:p>
            <a:r>
              <a:rPr lang="en-US" sz="2000" dirty="0"/>
              <a:t>LimnTech Scientific layout truck LM-75 idea formed in 2010</a:t>
            </a:r>
          </a:p>
          <a:p>
            <a:r>
              <a:rPr lang="en-US" sz="2000" dirty="0"/>
              <a:t>LimnTech Scientific formed in 2012</a:t>
            </a:r>
          </a:p>
        </p:txBody>
      </p:sp>
    </p:spTree>
    <p:extLst>
      <p:ext uri="{BB962C8B-B14F-4D97-AF65-F5344CB8AC3E}">
        <p14:creationId xmlns:p14="http://schemas.microsoft.com/office/powerpoint/2010/main" val="2481858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41247" y="978619"/>
            <a:ext cx="3410712" cy="1106424"/>
          </a:xfrm>
        </p:spPr>
        <p:txBody>
          <a:bodyPr vert="horz" lIns="91440" tIns="45720" rIns="91440" bIns="45720" rtlCol="0" anchor="ctr">
            <a:normAutofit fontScale="90000"/>
          </a:bodyPr>
          <a:lstStyle/>
          <a:p>
            <a:r>
              <a:rPr lang="en-US" sz="2800" b="1" dirty="0"/>
              <a:t>LimnTech Scientific </a:t>
            </a:r>
            <a:br>
              <a:rPr lang="en-US" sz="2800" b="1" dirty="0"/>
            </a:br>
            <a:r>
              <a:rPr lang="en-US" sz="2800" b="1" dirty="0"/>
              <a:t>LifeMark-75 Automated Layout System</a:t>
            </a:r>
          </a:p>
        </p:txBody>
      </p:sp>
      <p:sp>
        <p:nvSpPr>
          <p:cNvPr id="32" name="Rectangle 31">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4294967295"/>
          </p:nvPr>
        </p:nvSpPr>
        <p:spPr>
          <a:xfrm>
            <a:off x="473583" y="2359152"/>
            <a:ext cx="4080662" cy="3425043"/>
          </a:xfrm>
        </p:spPr>
        <p:txBody>
          <a:bodyPr vert="horz" lIns="91440" tIns="45720" rIns="91440" bIns="45720" rtlCol="0">
            <a:normAutofit/>
          </a:bodyPr>
          <a:lstStyle/>
          <a:p>
            <a:r>
              <a:rPr lang="en-US" sz="2000" dirty="0"/>
              <a:t>First exhibit at ATSSA in 2013</a:t>
            </a:r>
          </a:p>
          <a:p>
            <a:r>
              <a:rPr lang="en-US" sz="2000" dirty="0"/>
              <a:t>First Sale of LM-75 in 2018 – on Paint truck </a:t>
            </a:r>
          </a:p>
          <a:p>
            <a:r>
              <a:rPr lang="en-US" sz="2000" dirty="0"/>
              <a:t>24 LM-75 systems in operation to date</a:t>
            </a:r>
          </a:p>
          <a:p>
            <a:r>
              <a:rPr lang="en-US" sz="2000" dirty="0"/>
              <a:t>9 LM-75 systems on paint trucks</a:t>
            </a:r>
          </a:p>
        </p:txBody>
      </p:sp>
      <p:pic>
        <p:nvPicPr>
          <p:cNvPr id="6" name="Picture 5" descr="A picture containing building, road, person, orange&#10;&#10;Description automatically generated">
            <a:extLst>
              <a:ext uri="{FF2B5EF4-FFF2-40B4-BE49-F238E27FC236}">
                <a16:creationId xmlns:a16="http://schemas.microsoft.com/office/drawing/2014/main" id="{A2E9AA35-C119-4814-A92E-FA3332C04F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7" r="8412" b="-1"/>
          <a:stretch/>
        </p:blipFill>
        <p:spPr>
          <a:xfrm>
            <a:off x="5124450" y="634382"/>
            <a:ext cx="6657213" cy="5495162"/>
          </a:xfrm>
          <a:prstGeom prst="rect">
            <a:avLst/>
          </a:prstGeom>
        </p:spPr>
      </p:pic>
    </p:spTree>
    <p:extLst>
      <p:ext uri="{BB962C8B-B14F-4D97-AF65-F5344CB8AC3E}">
        <p14:creationId xmlns:p14="http://schemas.microsoft.com/office/powerpoint/2010/main" val="4248496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B3684CCF-CEBB-4D8E-A366-95E43D4C7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45810"/>
            <a:ext cx="4960945" cy="1325563"/>
          </a:xfrm>
        </p:spPr>
        <p:txBody>
          <a:bodyPr vert="horz" lIns="91440" tIns="45720" rIns="91440" bIns="45720" rtlCol="0" anchor="ctr">
            <a:normAutofit/>
          </a:bodyPr>
          <a:lstStyle/>
          <a:p>
            <a:r>
              <a:rPr lang="en-US" kern="1200">
                <a:solidFill>
                  <a:schemeClr val="tx1"/>
                </a:solidFill>
                <a:latin typeface="+mj-lt"/>
                <a:ea typeface="+mj-ea"/>
                <a:cs typeface="+mj-cs"/>
              </a:rPr>
              <a:t>What is Automated Layout?</a:t>
            </a:r>
            <a:endParaRPr lang="en-US" b="1" kern="1200">
              <a:solidFill>
                <a:schemeClr val="tx1"/>
              </a:solidFill>
              <a:latin typeface="+mj-lt"/>
              <a:ea typeface="+mj-ea"/>
              <a:cs typeface="+mj-cs"/>
            </a:endParaRPr>
          </a:p>
        </p:txBody>
      </p:sp>
      <p:sp>
        <p:nvSpPr>
          <p:cNvPr id="3" name="Content Placeholder 2"/>
          <p:cNvSpPr>
            <a:spLocks noGrp="1"/>
          </p:cNvSpPr>
          <p:nvPr>
            <p:ph idx="4294967295"/>
          </p:nvPr>
        </p:nvSpPr>
        <p:spPr>
          <a:xfrm>
            <a:off x="498000" y="1939409"/>
            <a:ext cx="5301146" cy="4351338"/>
          </a:xfrm>
        </p:spPr>
        <p:txBody>
          <a:bodyPr vert="horz" lIns="91440" tIns="45720" rIns="91440" bIns="45720" rtlCol="0">
            <a:normAutofit/>
          </a:bodyPr>
          <a:lstStyle/>
          <a:p>
            <a:r>
              <a:rPr lang="en-US" sz="2200" dirty="0"/>
              <a:t>Conventional layout is performed after paving by hand. </a:t>
            </a:r>
          </a:p>
          <a:p>
            <a:r>
              <a:rPr lang="en-US" sz="2200" dirty="0"/>
              <a:t>Tape measures, chains and spray cans are used</a:t>
            </a:r>
          </a:p>
          <a:p>
            <a:r>
              <a:rPr lang="en-US" sz="2200" dirty="0"/>
              <a:t>Work is done in open traffic, day  and night </a:t>
            </a:r>
          </a:p>
          <a:p>
            <a:r>
              <a:rPr lang="en-US" sz="2200" dirty="0"/>
              <a:t>It is very dangerous, time consuming work.</a:t>
            </a:r>
          </a:p>
        </p:txBody>
      </p:sp>
      <p:pic>
        <p:nvPicPr>
          <p:cNvPr id="11" name="Picture 10" descr="A picture containing outdoor, grass, road, sitting&#10;&#10;Description automatically generated">
            <a:extLst>
              <a:ext uri="{FF2B5EF4-FFF2-40B4-BE49-F238E27FC236}">
                <a16:creationId xmlns:a16="http://schemas.microsoft.com/office/drawing/2014/main" id="{894B131B-0080-442B-8ED8-030DA044CEC2}"/>
              </a:ext>
            </a:extLst>
          </p:cNvPr>
          <p:cNvPicPr>
            <a:picLocks noChangeAspect="1"/>
          </p:cNvPicPr>
          <p:nvPr/>
        </p:nvPicPr>
        <p:blipFill rotWithShape="1">
          <a:blip r:embed="rId3">
            <a:extLst>
              <a:ext uri="{28A0092B-C50C-407E-A947-70E740481C1C}">
                <a14:useLocalDpi xmlns:a14="http://schemas.microsoft.com/office/drawing/2010/main" val="0"/>
              </a:ext>
            </a:extLst>
          </a:blip>
          <a:srcRect r="23813" b="4"/>
          <a:stretch/>
        </p:blipFill>
        <p:spPr>
          <a:xfrm>
            <a:off x="6863996" y="3154859"/>
            <a:ext cx="4030579" cy="3703141"/>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
        <p:nvSpPr>
          <p:cNvPr id="95" name="Arc 9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10869" y="-729072"/>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7" name="Picture 6" descr="A person standing posing for the camera&#10;&#10;Description automatically generated">
            <a:extLst>
              <a:ext uri="{FF2B5EF4-FFF2-40B4-BE49-F238E27FC236}">
                <a16:creationId xmlns:a16="http://schemas.microsoft.com/office/drawing/2014/main" id="{4DCF0E9E-2D88-485C-A08B-6C376AED8133}"/>
              </a:ext>
            </a:extLst>
          </p:cNvPr>
          <p:cNvPicPr>
            <a:picLocks noChangeAspect="1"/>
          </p:cNvPicPr>
          <p:nvPr/>
        </p:nvPicPr>
        <p:blipFill rotWithShape="1">
          <a:blip r:embed="rId4">
            <a:extLst>
              <a:ext uri="{28A0092B-C50C-407E-A947-70E740481C1C}">
                <a14:useLocalDpi xmlns:a14="http://schemas.microsoft.com/office/drawing/2010/main" val="0"/>
              </a:ext>
            </a:extLst>
          </a:blip>
          <a:srcRect t="529" r="-1" b="40283"/>
          <a:stretch/>
        </p:blipFill>
        <p:spPr>
          <a:xfrm>
            <a:off x="63058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9" name="Picture 8" descr="A person that is standing in the dark&#10;&#10;Description automatically generated">
            <a:extLst>
              <a:ext uri="{FF2B5EF4-FFF2-40B4-BE49-F238E27FC236}">
                <a16:creationId xmlns:a16="http://schemas.microsoft.com/office/drawing/2014/main" id="{5F3A6142-863B-455E-95D8-5D1C5B983D01}"/>
              </a:ext>
            </a:extLst>
          </p:cNvPr>
          <p:cNvPicPr>
            <a:picLocks noChangeAspect="1"/>
          </p:cNvPicPr>
          <p:nvPr/>
        </p:nvPicPr>
        <p:blipFill rotWithShape="1">
          <a:blip r:embed="rId5">
            <a:extLst>
              <a:ext uri="{28A0092B-C50C-407E-A947-70E740481C1C}">
                <a14:useLocalDpi xmlns:a14="http://schemas.microsoft.com/office/drawing/2010/main" val="0"/>
              </a:ext>
            </a:extLst>
          </a:blip>
          <a:srcRect r="1" b="2814"/>
          <a:stretch/>
        </p:blipFill>
        <p:spPr>
          <a:xfrm>
            <a:off x="9933462" y="372217"/>
            <a:ext cx="2258539" cy="3554668"/>
          </a:xfrm>
          <a:custGeom>
            <a:avLst/>
            <a:gdLst/>
            <a:ahLst/>
            <a:cxnLst/>
            <a:rect l="l" t="t" r="r" b="b"/>
            <a:pathLst>
              <a:path w="2258539" h="3554668">
                <a:moveTo>
                  <a:pt x="1777334" y="0"/>
                </a:moveTo>
                <a:cubicBezTo>
                  <a:pt x="1900033" y="0"/>
                  <a:pt x="2019829" y="12434"/>
                  <a:pt x="2135529" y="36109"/>
                </a:cubicBezTo>
                <a:lnTo>
                  <a:pt x="2258539" y="67738"/>
                </a:lnTo>
                <a:lnTo>
                  <a:pt x="2258539" y="3486930"/>
                </a:lnTo>
                <a:lnTo>
                  <a:pt x="2135529" y="3518559"/>
                </a:lnTo>
                <a:cubicBezTo>
                  <a:pt x="2019829" y="3542235"/>
                  <a:pt x="1900033" y="3554668"/>
                  <a:pt x="1777334" y="3554668"/>
                </a:cubicBezTo>
                <a:cubicBezTo>
                  <a:pt x="795739" y="3554668"/>
                  <a:pt x="0" y="2758929"/>
                  <a:pt x="0" y="1777334"/>
                </a:cubicBezTo>
                <a:cubicBezTo>
                  <a:pt x="0" y="795740"/>
                  <a:pt x="795739" y="0"/>
                  <a:pt x="1777334" y="0"/>
                </a:cubicBezTo>
                <a:close/>
              </a:path>
            </a:pathLst>
          </a:custGeom>
        </p:spPr>
      </p:pic>
    </p:spTree>
    <p:extLst>
      <p:ext uri="{BB962C8B-B14F-4D97-AF65-F5344CB8AC3E}">
        <p14:creationId xmlns:p14="http://schemas.microsoft.com/office/powerpoint/2010/main" val="2331399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road&#10;&#10;Description automatically generated">
            <a:extLst>
              <a:ext uri="{FF2B5EF4-FFF2-40B4-BE49-F238E27FC236}">
                <a16:creationId xmlns:a16="http://schemas.microsoft.com/office/drawing/2014/main" id="{E55BA8D6-E554-41AC-AE80-61EBF95C77C8}"/>
              </a:ext>
            </a:extLst>
          </p:cNvPr>
          <p:cNvPicPr>
            <a:picLocks noChangeAspect="1"/>
          </p:cNvPicPr>
          <p:nvPr/>
        </p:nvPicPr>
        <p:blipFill rotWithShape="1">
          <a:blip r:embed="rId3">
            <a:extLst>
              <a:ext uri="{28A0092B-C50C-407E-A947-70E740481C1C}">
                <a14:useLocalDpi xmlns:a14="http://schemas.microsoft.com/office/drawing/2010/main" val="0"/>
              </a:ext>
            </a:extLst>
          </a:blip>
          <a:srcRect t="10392" r="-2" b="395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8">
            <a:extLst>
              <a:ext uri="{FF2B5EF4-FFF2-40B4-BE49-F238E27FC236}">
                <a16:creationId xmlns:a16="http://schemas.microsoft.com/office/drawing/2014/main" id="{50C85493-4FBD-4530-A8B0-7FF27F820C12}"/>
              </a:ext>
            </a:extLst>
          </p:cNvPr>
          <p:cNvPicPr>
            <a:picLocks noChangeAspect="1"/>
          </p:cNvPicPr>
          <p:nvPr/>
        </p:nvPicPr>
        <p:blipFill rotWithShape="1">
          <a:blip r:embed="rId4">
            <a:extLst>
              <a:ext uri="{28A0092B-C50C-407E-A947-70E740481C1C}">
                <a14:useLocalDpi xmlns:a14="http://schemas.microsoft.com/office/drawing/2010/main" val="0"/>
              </a:ext>
            </a:extLst>
          </a:blip>
          <a:srcRect t="12972" r="-2" b="971"/>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52" name="Freeform: Shape 5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4" name="Freeform: Shape 5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vert="horz" lIns="91440" tIns="45720" rIns="91440" bIns="45720" rtlCol="0" anchor="ctr">
            <a:normAutofit/>
          </a:bodyPr>
          <a:lstStyle/>
          <a:p>
            <a:r>
              <a:rPr lang="en-US" sz="3400" kern="1200" dirty="0">
                <a:solidFill>
                  <a:schemeClr val="tx1"/>
                </a:solidFill>
                <a:latin typeface="+mj-lt"/>
                <a:ea typeface="+mj-ea"/>
                <a:cs typeface="+mj-cs"/>
              </a:rPr>
              <a:t>What is Automated Layout?</a:t>
            </a:r>
            <a:endParaRPr lang="en-US" sz="3400" b="1" kern="1200" dirty="0">
              <a:solidFill>
                <a:schemeClr val="tx1"/>
              </a:solidFill>
              <a:latin typeface="+mj-lt"/>
              <a:ea typeface="+mj-ea"/>
              <a:cs typeface="+mj-cs"/>
            </a:endParaRPr>
          </a:p>
        </p:txBody>
      </p:sp>
      <p:sp>
        <p:nvSpPr>
          <p:cNvPr id="56" name="Rectangle 5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4294967295"/>
          </p:nvPr>
        </p:nvSpPr>
        <p:spPr>
          <a:xfrm>
            <a:off x="448055" y="2304288"/>
            <a:ext cx="4832803" cy="3664351"/>
          </a:xfrm>
        </p:spPr>
        <p:txBody>
          <a:bodyPr vert="horz" lIns="91440" tIns="45720" rIns="91440" bIns="45720" rtlCol="0">
            <a:normAutofit/>
          </a:bodyPr>
          <a:lstStyle/>
          <a:p>
            <a:r>
              <a:rPr lang="en-US" sz="1800" dirty="0"/>
              <a:t>The LifeMark Automated Layout System  is used to record the marking locations from the safety of a moving truck,  before </a:t>
            </a:r>
            <a:r>
              <a:rPr lang="en-US" sz="1800"/>
              <a:t>the road </a:t>
            </a:r>
            <a:r>
              <a:rPr lang="en-US" sz="1800" dirty="0"/>
              <a:t>is re-paved.</a:t>
            </a:r>
          </a:p>
          <a:p>
            <a:r>
              <a:rPr lang="en-US" sz="1800" dirty="0"/>
              <a:t>GPS/RTK Technology is used to maintain high accuracy</a:t>
            </a:r>
          </a:p>
          <a:p>
            <a:r>
              <a:rPr lang="en-US" sz="1800" dirty="0"/>
              <a:t>Data is safely stored in the cloud</a:t>
            </a:r>
          </a:p>
          <a:p>
            <a:r>
              <a:rPr lang="en-US" sz="1800" dirty="0"/>
              <a:t>LifeMark-75 uses manual pointers to record.</a:t>
            </a:r>
          </a:p>
        </p:txBody>
      </p:sp>
    </p:spTree>
    <p:extLst>
      <p:ext uri="{BB962C8B-B14F-4D97-AF65-F5344CB8AC3E}">
        <p14:creationId xmlns:p14="http://schemas.microsoft.com/office/powerpoint/2010/main" val="272889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vert="horz" lIns="91440" tIns="45720" rIns="91440" bIns="45720" rtlCol="0" anchor="ctr">
            <a:normAutofit/>
          </a:bodyPr>
          <a:lstStyle/>
          <a:p>
            <a:r>
              <a:rPr lang="en-US"/>
              <a:t>What is Automated Layout?</a:t>
            </a:r>
            <a:endParaRPr lang="en-US" b="1"/>
          </a:p>
        </p:txBody>
      </p:sp>
      <p:cxnSp>
        <p:nvCxnSpPr>
          <p:cNvPr id="56" name="Straight Arrow Connector 5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4294967295"/>
          </p:nvPr>
        </p:nvSpPr>
        <p:spPr>
          <a:xfrm>
            <a:off x="417250" y="2441869"/>
            <a:ext cx="5358183" cy="3462228"/>
          </a:xfrm>
        </p:spPr>
        <p:txBody>
          <a:bodyPr vert="horz" lIns="91440" tIns="45720" rIns="91440" bIns="45720" rtlCol="0">
            <a:normAutofit/>
          </a:bodyPr>
          <a:lstStyle/>
          <a:p>
            <a:r>
              <a:rPr lang="en-US" sz="1800" dirty="0"/>
              <a:t>The driver steers the pointer to be on the line.</a:t>
            </a:r>
          </a:p>
          <a:p>
            <a:r>
              <a:rPr lang="en-US" sz="1800" dirty="0"/>
              <a:t>One line is recorded at a time.</a:t>
            </a:r>
          </a:p>
          <a:p>
            <a:r>
              <a:rPr lang="en-US" sz="1800" dirty="0"/>
              <a:t>Layout is performed after paving using </a:t>
            </a:r>
            <a:r>
              <a:rPr lang="en-US" sz="1800" dirty="0" err="1"/>
              <a:t>LifeMark</a:t>
            </a:r>
            <a:r>
              <a:rPr lang="en-US" sz="1800" dirty="0"/>
              <a:t> Automated Layout uses GPS and RTK  to align the paint carriage to paint layout marks. </a:t>
            </a:r>
          </a:p>
          <a:p>
            <a:r>
              <a:rPr lang="en-US" sz="1800" dirty="0"/>
              <a:t>Control boxes are used to place the markings at the correct length and spacing. </a:t>
            </a:r>
          </a:p>
          <a:p>
            <a:endParaRPr lang="en-US" sz="1800" dirty="0"/>
          </a:p>
        </p:txBody>
      </p:sp>
      <p:pic>
        <p:nvPicPr>
          <p:cNvPr id="7" name="Picture 6">
            <a:extLst>
              <a:ext uri="{FF2B5EF4-FFF2-40B4-BE49-F238E27FC236}">
                <a16:creationId xmlns:a16="http://schemas.microsoft.com/office/drawing/2014/main" id="{F9446CC3-6FC3-4573-B84C-59133B7C03D2}"/>
              </a:ext>
            </a:extLst>
          </p:cNvPr>
          <p:cNvPicPr>
            <a:picLocks noChangeAspect="1"/>
          </p:cNvPicPr>
          <p:nvPr/>
        </p:nvPicPr>
        <p:blipFill rotWithShape="1">
          <a:blip r:embed="rId3">
            <a:extLst>
              <a:ext uri="{28A0092B-C50C-407E-A947-70E740481C1C}">
                <a14:useLocalDpi xmlns:a14="http://schemas.microsoft.com/office/drawing/2010/main" val="0"/>
              </a:ext>
            </a:extLst>
          </a:blip>
          <a:srcRect r="-2" b="9563"/>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05461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1FB5-D0C0-4176-BA1F-13F1C4E6EDC6}"/>
              </a:ext>
            </a:extLst>
          </p:cNvPr>
          <p:cNvSpPr>
            <a:spLocks noGrp="1"/>
          </p:cNvSpPr>
          <p:nvPr>
            <p:ph type="title"/>
          </p:nvPr>
        </p:nvSpPr>
        <p:spPr/>
        <p:txBody>
          <a:bodyPr/>
          <a:lstStyle/>
          <a:p>
            <a:endParaRPr lang="en-US"/>
          </a:p>
        </p:txBody>
      </p:sp>
      <p:pic>
        <p:nvPicPr>
          <p:cNvPr id="6" name="DJI_0213_Trim">
            <a:hlinkClick r:id="" action="ppaction://media"/>
            <a:extLst>
              <a:ext uri="{FF2B5EF4-FFF2-40B4-BE49-F238E27FC236}">
                <a16:creationId xmlns:a16="http://schemas.microsoft.com/office/drawing/2014/main" id="{16E8FDB9-1299-4577-9AC9-2D016B0E66D0}"/>
              </a:ext>
            </a:extLst>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798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3601</Words>
  <Application>Microsoft Office PowerPoint</Application>
  <PresentationFormat>Widescreen</PresentationFormat>
  <Paragraphs>319</Paragraphs>
  <Slides>31</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Century Gothic</vt:lpstr>
      <vt:lpstr>Liberation Serif</vt:lpstr>
      <vt:lpstr>Office Theme</vt:lpstr>
      <vt:lpstr>Automated Striping System Improvements </vt:lpstr>
      <vt:lpstr>Automated Striping System Improvements  Outline </vt:lpstr>
      <vt:lpstr>Introduction – Who is LimnTech</vt:lpstr>
      <vt:lpstr>LimnTech Scientific history – who we are</vt:lpstr>
      <vt:lpstr>LimnTech Scientific  LifeMark-75 Automated Layout System</vt:lpstr>
      <vt:lpstr>What is Automated Layout?</vt:lpstr>
      <vt:lpstr>What is Automated Layout?</vt:lpstr>
      <vt:lpstr>What is Automated Layout?</vt:lpstr>
      <vt:lpstr>PowerPoint Presentation</vt:lpstr>
      <vt:lpstr>What is Automated Layout?</vt:lpstr>
      <vt:lpstr>New Technology!!</vt:lpstr>
      <vt:lpstr>PowerPoint Presentation</vt:lpstr>
      <vt:lpstr>This view shows the representation of the edges detected of the old line</vt:lpstr>
      <vt:lpstr>This view shows the spline generated by the software of the lines on the road</vt:lpstr>
      <vt:lpstr>Improvements to the LifeMark Layout System</vt:lpstr>
      <vt:lpstr>How Does it Work?</vt:lpstr>
      <vt:lpstr>How Does it Work?</vt:lpstr>
      <vt:lpstr>How Does it Work?</vt:lpstr>
      <vt:lpstr>How Is it Installed?</vt:lpstr>
      <vt:lpstr>What Value does it bring?</vt:lpstr>
      <vt:lpstr>What Value does it bring?</vt:lpstr>
      <vt:lpstr>What Value does it bring?</vt:lpstr>
      <vt:lpstr>What Value does it bring?</vt:lpstr>
      <vt:lpstr>LIFEMARK AUTOMATED STRIPING SYSTEM COMMON COMPONENTS</vt:lpstr>
      <vt:lpstr>LIFEMARK 100 AUTOMATED LAYOUT SYSTEM COMPONENTS</vt:lpstr>
      <vt:lpstr>LIFEMARK 100 AUTOMATED LAYOUT SYSTEM COMPONENTS</vt:lpstr>
      <vt:lpstr>LIFEMARK 300 AUTOMATED RESTRIPE SYSTEM COMPONENTS</vt:lpstr>
      <vt:lpstr>LIFEMARK 400 AUTOMATED RESTRIPE, LAYOUT AND RECORD SYSTEM COMPONENTS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Automated Striping System Improvements </dc:title>
  <dc:creator>Chris Davies</dc:creator>
  <cp:lastModifiedBy>Doug Dolinar</cp:lastModifiedBy>
  <cp:revision>17</cp:revision>
  <dcterms:created xsi:type="dcterms:W3CDTF">2020-10-28T14:04:36Z</dcterms:created>
  <dcterms:modified xsi:type="dcterms:W3CDTF">2020-10-29T17:33:46Z</dcterms:modified>
</cp:coreProperties>
</file>